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8" r:id="rId12"/>
    <p:sldId id="25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5" r:id="rId47"/>
    <p:sldId id="307" r:id="rId48"/>
    <p:sldId id="308" r:id="rId49"/>
    <p:sldId id="286" r:id="rId50"/>
    <p:sldId id="287" r:id="rId51"/>
    <p:sldId id="288" r:id="rId52"/>
    <p:sldId id="289" r:id="rId53"/>
    <p:sldId id="290" r:id="rId54"/>
    <p:sldId id="309" r:id="rId55"/>
    <p:sldId id="310" r:id="rId56"/>
    <p:sldId id="311" r:id="rId57"/>
    <p:sldId id="313" r:id="rId58"/>
    <p:sldId id="312" r:id="rId59"/>
    <p:sldId id="315" r:id="rId60"/>
    <p:sldId id="316" r:id="rId61"/>
    <p:sldId id="314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41" r:id="rId82"/>
    <p:sldId id="342" r:id="rId83"/>
    <p:sldId id="343" r:id="rId84"/>
    <p:sldId id="344" r:id="rId85"/>
    <p:sldId id="337" r:id="rId86"/>
    <p:sldId id="338" r:id="rId87"/>
    <p:sldId id="336" r:id="rId88"/>
    <p:sldId id="340" r:id="rId89"/>
    <p:sldId id="339" r:id="rId90"/>
  </p:sldIdLst>
  <p:sldSz cx="12192000" cy="6858000"/>
  <p:notesSz cx="6858000" cy="9144000"/>
  <p:embeddedFontLst>
    <p:embeddedFont>
      <p:font typeface="맑은 고딕" panose="020B0503020000020004" pitchFamily="50" charset="-127"/>
      <p:regular r:id="rId91"/>
      <p:bold r:id="rId92"/>
    </p:embeddedFont>
    <p:embeddedFont>
      <p:font typeface="헤움토닥토닥132" panose="02020603020101020101" pitchFamily="18" charset="-127"/>
      <p:regular r:id="rId93"/>
    </p:embeddedFont>
    <p:embeddedFont>
      <p:font typeface="Cambria Math" panose="02040503050406030204" pitchFamily="18" charset="0"/>
      <p:regular r:id="rId94"/>
    </p:embeddedFont>
    <p:embeddedFont>
      <p:font typeface="나눔고딕 Light" panose="020D0904000000000000" pitchFamily="50" charset="-127"/>
      <p:regular r:id="rId95"/>
    </p:embeddedFont>
    <p:embeddedFont>
      <p:font typeface="헤움토닥토닥152" panose="02020603020101020101" pitchFamily="18" charset="-127"/>
      <p:regular r:id="rId96"/>
    </p:embeddedFont>
    <p:embeddedFont>
      <p:font typeface="나눔고딕 ExtraBold" panose="020D0904000000000000" pitchFamily="50" charset="-127"/>
      <p:bold r:id="rId97"/>
    </p:embeddedFont>
    <p:embeddedFont>
      <p:font typeface="나눔손글씨 펜" panose="03040600000000000000" pitchFamily="66" charset="-127"/>
      <p:regular r:id="rId98"/>
    </p:embeddedFont>
    <p:embeddedFont>
      <p:font typeface="나눔고딕" panose="020D0604000000000000" pitchFamily="50" charset="-127"/>
      <p:regular r:id="rId99"/>
      <p:bold r:id="rId100"/>
    </p:embeddedFont>
    <p:embeddedFont>
      <p:font typeface="Microsoft YaHei UI" panose="020B0703020204020201" charset="-122"/>
      <p:regular r:id="rId101"/>
      <p:bold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C5EC938-1EE9-4686-B411-9363F71FCD61}">
          <p14:sldIdLst>
            <p14:sldId id="256"/>
            <p14:sldId id="260"/>
            <p14:sldId id="259"/>
            <p14:sldId id="261"/>
            <p14:sldId id="262"/>
            <p14:sldId id="263"/>
            <p14:sldId id="264"/>
          </p14:sldIdLst>
        </p14:section>
        <p14:section name="제목 없는 구역" id="{E99EB880-F944-4D30-B655-E6A87FF40E84}">
          <p14:sldIdLst>
            <p14:sldId id="265"/>
            <p14:sldId id="266"/>
            <p14:sldId id="267"/>
            <p14:sldId id="258"/>
            <p14:sldId id="25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  <p14:sldId id="286"/>
            <p14:sldId id="287"/>
            <p14:sldId id="288"/>
            <p14:sldId id="289"/>
            <p14:sldId id="290"/>
            <p14:sldId id="309"/>
            <p14:sldId id="310"/>
            <p14:sldId id="311"/>
            <p14:sldId id="313"/>
            <p14:sldId id="312"/>
            <p14:sldId id="315"/>
            <p14:sldId id="316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1"/>
            <p14:sldId id="342"/>
            <p14:sldId id="343"/>
            <p14:sldId id="344"/>
            <p14:sldId id="337"/>
            <p14:sldId id="338"/>
            <p14:sldId id="336"/>
            <p14:sldId id="340"/>
            <p14:sldId id="33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120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8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2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4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9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9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5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2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1ABB6-4D7E-4B5F-B67B-15A064A68B77}" type="datetimeFigureOut">
              <a:rPr lang="ko-KR" altLang="en-US" smtClean="0"/>
              <a:t>2014-07-28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4C842-85B9-4709-9F4B-E335CE412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emf"/><Relationship Id="rId7" Type="http://schemas.openxmlformats.org/officeDocument/2006/relationships/image" Target="../media/image40.jpe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2.png"/><Relationship Id="rId4" Type="http://schemas.openxmlformats.org/officeDocument/2006/relationships/image" Target="../media/image37.emf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58.png"/><Relationship Id="rId9" Type="http://schemas.openxmlformats.org/officeDocument/2006/relationships/image" Target="../media/image6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C%8B%A4%ED%97%98" TargetMode="External"/><Relationship Id="rId2" Type="http://schemas.openxmlformats.org/officeDocument/2006/relationships/hyperlink" Target="http://ko.wikipedia.org/wiki/%EC%B8%A1%EC%A0%9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C%9E%90%EB%8F%99%EC%B0%A8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o.wikipedia.org/wiki/%EC%97%BC%EC%86%8C_(%EB%8F%99%EB%AC%BC)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3.pn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hyperlink" Target="http://ko.wikipedia.org/wiki/%EC%97%BC%EC%86%8C_(%EB%8F%99%EB%AC%BC)" TargetMode="External"/><Relationship Id="rId4" Type="http://schemas.openxmlformats.org/officeDocument/2006/relationships/hyperlink" Target="http://ko.wikipedia.org/wiki/%EC%9E%90%EB%8F%99%EC%B0%A8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3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jpeg"/><Relationship Id="rId7" Type="http://schemas.openxmlformats.org/officeDocument/2006/relationships/image" Target="../media/image186.jpe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본부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세미나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푸는 쉬운 통계 이야기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2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d/db/Data_Science_Venn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43" y="1765256"/>
            <a:ext cx="3276394" cy="31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06686" y="93962"/>
            <a:ext cx="705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통계를 공부하려면 계산기가 필요해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..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8194" name="Picture 2" descr="https://www.ubuy.com.kw/images/productImages/4948/4948-3920121247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2644" y="818359"/>
            <a:ext cx="1269972" cy="18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68935" y="1032110"/>
            <a:ext cx="475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일단 지르고 공부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8196" name="Picture 4" descr="http://www.blogcdn.com/www.engadget.com/media/2013/02/ti-nspire-136020442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5914" y="2832258"/>
            <a:ext cx="1538542" cy="10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techpoweredmath.com/wp-content/uploads/2013/02/TINsp_app_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2644" y="2832258"/>
            <a:ext cx="1057434" cy="10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cdn-ak.f.st-hatena.com/images/fotolife/K/KYoshiaki/20130329/20130329182626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9" y="2766806"/>
            <a:ext cx="1582106" cy="118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pload.wikimedia.org/wikipedia/commons/c/c1/R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0972" y="4551562"/>
            <a:ext cx="2168159" cy="16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251368" y="4131667"/>
            <a:ext cx="1035133" cy="71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알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8202" name="Picture 10" descr="http://photorep.chosun.com/photoreporter/data/10002/upfile/200909/20090910111555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7145" y="4839552"/>
            <a:ext cx="3080451" cy="18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upload.wikimedia.org/wikipedia/commons/c/c1/R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3100" y="988580"/>
            <a:ext cx="2168159" cy="16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413" y="3037742"/>
            <a:ext cx="459153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문법과 통계처리 부분은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AT&amp;T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벨 연구소가 개발했던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참고했다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다양한 통계 기법과 수치 해석 기법을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지원한다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사용자가 제작한 패키지를 추가하여 기능을 확장할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핵심적인 패키지는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설치되며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CRAN(the Comprehensive R Archive Network)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현재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700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이상의 패키지를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내려 받을 수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강점은 그래픽 기능으로 수학 기호를 포함할 수 있는 출판물 수준의 그래프를 제공한다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통계 계산과 소프트웨어 개발을 위한 환경이 필요한 통계학자와 연구자들 뿐만 아니라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행렬 계산을 위한 도구로서도 사용될 수 있으며 이 부분에서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GNU Octave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견줄 만한 결과를 보여준다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 언어이기 때문에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처리속도는 부당하게 낮은 평가를 받는 경우가 많다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0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상용판인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S-PLUS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많은 경우 속도가 빠를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범용행렬계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언어의 표준이라고도 하는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MATLAB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그 파생어인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GNU Octave,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Scilab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보다도 종합적으로 빠르다는 평가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256027" y="988580"/>
            <a:ext cx="6566768" cy="5332267"/>
            <a:chOff x="5256027" y="988580"/>
            <a:chExt cx="6566768" cy="5332267"/>
          </a:xfrm>
        </p:grpSpPr>
        <p:pic>
          <p:nvPicPr>
            <p:cNvPr id="7174" name="Picture 6" descr="http://revolution-computing.typepad.com/.a/6a010534b1db25970b016305c52b8a970d-800wi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27" y="988580"/>
              <a:ext cx="2832925" cy="150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://www.premiersips.co.nz/wp-content/uploads/R-ValueChart.gif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177" y="1057564"/>
              <a:ext cx="2071945" cy="131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ttp://ncss.wpengine.netdna-cdn.com/wp-content/uploads/2013/07/3D-Surface-Plot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467" y="2790701"/>
              <a:ext cx="2519174" cy="21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2" name="Picture 14" descr="http://4.bp.blogspot.com/-Kgc5Bk5pPF8/Ui7lsfNmZ6I/AAAAAAAABxk/v5F5d6vQ_9A/s1600/Original+D3+Radar+Chart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837" y="4910447"/>
              <a:ext cx="1432182" cy="141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 descr="http://dsparks.files.wordpress.com/2011/02/2008-choropleth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098" y="2537690"/>
              <a:ext cx="2790697" cy="156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6" name="Picture 18" descr="https://chartsgraphs.files.wordpress.com/2009/02/rss_3_panel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149" y="4163765"/>
              <a:ext cx="1881043" cy="188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http://www.pnas.org/content/105/37/14130/F1.large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6729" y="3166776"/>
              <a:ext cx="1245667" cy="171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27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99077" y="1706366"/>
            <a:ext cx="8793847" cy="3445268"/>
            <a:chOff x="951732" y="1543792"/>
            <a:chExt cx="8793847" cy="34452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732" y="2090057"/>
              <a:ext cx="4162760" cy="28990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491247" y="1543792"/>
              <a:ext cx="2815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cran.r-project.org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575" y="2090057"/>
              <a:ext cx="4193004" cy="28990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241351" y="1543792"/>
              <a:ext cx="2812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http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://www.rstudio.com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8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310" y="221978"/>
            <a:ext cx="995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통계를 하려면 선형대수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..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미분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..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적분도 알아야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9218" name="Picture 2" descr="http://cfile5.uf.tistory.com/image/2611C9475253EB772F58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7" y="1443037"/>
            <a:ext cx="32004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fs11.tistory.com/image/18/tistory/2008/11/25/18/47/492bc9b91ec8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0807" y="1357312"/>
            <a:ext cx="49815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cfile212.uf.daum.net/image/2722CD3C522F2AB8165F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3831" y="2500884"/>
            <a:ext cx="71913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6816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우선은 벡터의 개념만 알고 갑시다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961888" y="1517904"/>
            <a:ext cx="0" cy="484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39486" y="1517904"/>
            <a:ext cx="5856514" cy="4840974"/>
            <a:chOff x="260822" y="1517904"/>
            <a:chExt cx="5856514" cy="4840974"/>
          </a:xfrm>
        </p:grpSpPr>
        <p:sp>
          <p:nvSpPr>
            <p:cNvPr id="17" name="TextBox 16"/>
            <p:cNvSpPr txBox="1"/>
            <p:nvPr/>
          </p:nvSpPr>
          <p:spPr>
            <a:xfrm>
              <a:off x="2210671" y="1517904"/>
              <a:ext cx="1956816" cy="5847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집합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6881" y="2178322"/>
              <a:ext cx="38843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수학의 정석 </a:t>
              </a:r>
              <a:r>
                <a:rPr lang="en-US" altLang="ko-KR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1</a:t>
              </a:r>
              <a:r>
                <a: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장 </a:t>
              </a:r>
              <a:r>
                <a:rPr lang="en-US" altLang="ko-KR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1</a:t>
              </a:r>
              <a:r>
                <a: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822" y="2961851"/>
              <a:ext cx="585651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집합은 서로 구별되는 대상들을 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순서와 무관하게 모은 것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이다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이때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집합에 속하는 각각의 대상들을 원소라고 한다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세상에 존재하는 거의 모든 것들은 집합의 원소가 될 수 있으며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endPara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이는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숫자나 대수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사람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글자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집합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국가와 같은 개념들을 포함한다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집합은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일반적으로 알파벳의 대문자로 표기한다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42420" y="4514822"/>
              <a:ext cx="369331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 = {70,80,60,100}</a:t>
              </a:r>
              <a:endPara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42420" y="5082908"/>
              <a:ext cx="369331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 = {100,60,80,70}</a:t>
              </a:r>
              <a:endPara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9067" y="5650992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집합 </a:t>
              </a:r>
              <a:r>
                <a:rPr lang="en-US" altLang="ko-KR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S</a:t>
              </a:r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와 </a:t>
              </a:r>
              <a:r>
                <a:rPr lang="en-US" altLang="ko-KR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A</a:t>
              </a:r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는 동일하다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61750" y="1517904"/>
            <a:ext cx="5856514" cy="4840974"/>
            <a:chOff x="6161750" y="1517904"/>
            <a:chExt cx="5856514" cy="4840974"/>
          </a:xfrm>
        </p:grpSpPr>
        <p:sp>
          <p:nvSpPr>
            <p:cNvPr id="6" name="TextBox 5"/>
            <p:cNvSpPr txBox="1"/>
            <p:nvPr/>
          </p:nvSpPr>
          <p:spPr>
            <a:xfrm>
              <a:off x="8111599" y="1517904"/>
              <a:ext cx="1956816" cy="5847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벡터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10564" y="2178322"/>
              <a:ext cx="43588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수학의 정석 저</a:t>
              </a:r>
              <a:r>
                <a:rPr lang="en-US" altLang="ko-KR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~ </a:t>
              </a:r>
              <a:r>
                <a: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뒤쪽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1750" y="3015061"/>
              <a:ext cx="5856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벡터는 직관적으로 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크기와 방향을 가진 대상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수학적으로 표현하기 위한 방법이다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43348" y="4514822"/>
              <a:ext cx="369331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 = {70,80,60,100}</a:t>
              </a:r>
              <a:endPara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40756" y="5082908"/>
              <a:ext cx="3898503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V1 = {100,60,80,70}</a:t>
              </a:r>
              <a:endPara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52243" y="5650992"/>
              <a:ext cx="42755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벡터 </a:t>
              </a:r>
              <a:r>
                <a:rPr lang="en-US" altLang="ko-KR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V</a:t>
              </a:r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와</a:t>
              </a:r>
              <a:r>
                <a:rPr lang="en-US" altLang="ko-KR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 V1</a:t>
              </a:r>
              <a:r>
                <a:rPr lang="ko-KR" altLang="en-US" sz="4000" dirty="0" smtClean="0">
                  <a:solidFill>
                    <a:schemeClr val="accent2">
                      <a:lumMod val="75000"/>
                    </a:schemeClr>
                  </a:solidFill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은 다르다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61750" y="3615225"/>
              <a:ext cx="5856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국어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수학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국사 의 점수를 벡터 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 </a:t>
              </a:r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나타낸다면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7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6816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벡터의 사칙연산은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824" y="1654259"/>
            <a:ext cx="11236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사실 사람들은 모두 벡터의 사칙연산을 알고 있으며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일상생활에서 많이 사용하고 있습니다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김보수의 국어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영어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</a:t>
            </a:r>
            <a:r>
              <a:rPr lang="ko-KR" altLang="en-US" sz="2400" dirty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수학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물리의 점수를 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70,30,100, 50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이라고 하고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</a:t>
            </a:r>
          </a:p>
          <a:p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이병우의 국어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영어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수학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물리의 점수를 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80,40,80,70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이라고 한다면</a:t>
            </a:r>
            <a:endParaRPr lang="en-US" altLang="ko-KR" sz="2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endParaRPr lang="en-US" altLang="ko-KR" sz="2400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김보수의 점수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(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벡터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-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김보수 점수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)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와 이병우의 점수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(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벡터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-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이병우 점수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)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를 더해보세요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…</a:t>
            </a:r>
            <a:endParaRPr lang="ko-KR" altLang="en-US" sz="2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824" y="3682962"/>
            <a:ext cx="1123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김보수 점수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이병우 점수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{150,70,180,120}</a:t>
            </a:r>
            <a:endParaRPr lang="ko-KR" altLang="en-US" sz="2800" dirty="0" smtClean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824" y="4357448"/>
            <a:ext cx="1123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덧셈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뺄셈에 대한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교환법칙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결합법칙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분배법칙이 모두 성립합니다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824" y="4908824"/>
            <a:ext cx="1123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단</a:t>
            </a: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곱셈</a:t>
            </a: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나눗셈은 조금 다릅니다</a:t>
            </a: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 (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일단은 스칼라 곱만 이해합시다 </a:t>
            </a: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7824" y="5460200"/>
            <a:ext cx="11236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김보수 점수의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배는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X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김보수 점수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 {140,60,200,100}</a:t>
            </a:r>
          </a:p>
        </p:txBody>
      </p:sp>
    </p:spTree>
    <p:extLst>
      <p:ext uri="{BB962C8B-B14F-4D97-AF65-F5344CB8AC3E}">
        <p14:creationId xmlns:p14="http://schemas.microsoft.com/office/powerpoint/2010/main" val="7559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9696" y="86868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050" y="1143668"/>
            <a:ext cx="9013181" cy="5357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270" y="225390"/>
            <a:ext cx="1170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R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에서 해 봅시다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35765" y="579333"/>
            <a:ext cx="4665865" cy="2737581"/>
            <a:chOff x="4235765" y="579333"/>
            <a:chExt cx="4665865" cy="2737581"/>
          </a:xfrm>
        </p:grpSpPr>
        <p:sp>
          <p:nvSpPr>
            <p:cNvPr id="8" name="구름 모양 설명선 7"/>
            <p:cNvSpPr/>
            <p:nvPr/>
          </p:nvSpPr>
          <p:spPr>
            <a:xfrm>
              <a:off x="4235765" y="579333"/>
              <a:ext cx="4665865" cy="2737581"/>
            </a:xfrm>
            <a:prstGeom prst="cloudCallout">
              <a:avLst>
                <a:gd name="adj1" fmla="val -65695"/>
                <a:gd name="adj2" fmla="val 170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5032" y="1143668"/>
              <a:ext cx="309892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R</a:t>
              </a:r>
              <a:r>
                <a:rPr lang="ko-KR" altLang="en-US" sz="2800" dirty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에서 다루는 기본 </a:t>
              </a:r>
              <a:endParaRPr lang="en-US" altLang="ko-KR" sz="2800" dirty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r>
                <a:rPr lang="ko-KR" altLang="en-US" sz="2800" dirty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데이터 형은 벡터라고 </a:t>
              </a:r>
              <a:endParaRPr lang="en-US" altLang="ko-KR" sz="28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r>
                <a:rPr lang="ko-KR" altLang="en-US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생각해도 </a:t>
              </a:r>
              <a:r>
                <a:rPr lang="ko-KR" altLang="en-US" sz="2800" dirty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무방합니다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0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663" y="3075057"/>
            <a:ext cx="1170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진짜 통계를 시작해 볼까요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00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88" y="412892"/>
            <a:ext cx="7497215" cy="2156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59" y="412892"/>
            <a:ext cx="914914" cy="2156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314" y="2551176"/>
            <a:ext cx="7141415" cy="55817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621659" y="1738291"/>
            <a:ext cx="4665865" cy="2154723"/>
            <a:chOff x="7621659" y="1738291"/>
            <a:chExt cx="4665865" cy="2154723"/>
          </a:xfrm>
        </p:grpSpPr>
        <p:sp>
          <p:nvSpPr>
            <p:cNvPr id="10" name="구름 모양 설명선 9"/>
            <p:cNvSpPr/>
            <p:nvPr/>
          </p:nvSpPr>
          <p:spPr>
            <a:xfrm>
              <a:off x="7621659" y="1738291"/>
              <a:ext cx="4665865" cy="2154723"/>
            </a:xfrm>
            <a:prstGeom prst="cloudCallout">
              <a:avLst>
                <a:gd name="adj1" fmla="val -25323"/>
                <a:gd name="adj2" fmla="val -924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20808" y="2169354"/>
              <a:ext cx="3667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통계는 평균에서부터 시작합니다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120808" y="2630207"/>
            <a:ext cx="3667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통계학에서는 평균을</a:t>
            </a:r>
            <a:endParaRPr lang="en-US" altLang="ko-KR" sz="2000" dirty="0" smtClean="0">
              <a:solidFill>
                <a:schemeClr val="bg1"/>
              </a:solidFill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Average </a:t>
            </a:r>
            <a:r>
              <a:rPr lang="ko-KR" altLang="en-US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 아닌</a:t>
            </a:r>
            <a:r>
              <a:rPr lang="en-US" altLang="ko-KR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Mean</a:t>
            </a:r>
            <a:r>
              <a:rPr lang="ko-KR" altLang="en-US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이라고 합니다</a:t>
            </a:r>
            <a:r>
              <a:rPr lang="en-US" altLang="ko-KR" sz="20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pic>
        <p:nvPicPr>
          <p:cNvPr id="12290" name="Picture 2" descr="http://cfile3.uf.tistory.com/image/1816D1414DF873E21851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888" y="3528936"/>
            <a:ext cx="2871374" cy="23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file27.uf.tistory.com/image/206A883B5019288B1C2F8D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6186" y="3355252"/>
            <a:ext cx="2229982" cy="272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cfile219.uf.daum.net/image/126E9234501A3DF929632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372" y="4460626"/>
            <a:ext cx="2202123" cy="22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42156" y="4939855"/>
                <a:ext cx="1865960" cy="77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400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과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목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별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점</m:t>
                              </m:r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수</m:t>
                              </m:r>
                            </m:e>
                          </m:nary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과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목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56" y="4939855"/>
                <a:ext cx="1865960" cy="7707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97041" y="4968196"/>
                <a:ext cx="910762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400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041" y="4968196"/>
                <a:ext cx="910762" cy="7141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96728" y="5140583"/>
                <a:ext cx="1087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 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𝜇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뮤</m:t>
                    </m:r>
                  </m:oMath>
                </a14:m>
                <a:r>
                  <a:rPr lang="en-US" altLang="ko-KR" sz="2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4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728" y="5140583"/>
                <a:ext cx="108760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180" t="-24590" r="-1573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7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4" y="589918"/>
            <a:ext cx="6301063" cy="20205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00216" y="905256"/>
            <a:ext cx="877824" cy="987552"/>
          </a:xfrm>
          <a:prstGeom prst="rect">
            <a:avLst/>
          </a:prstGeom>
          <a:solidFill>
            <a:srgbClr val="FFC000">
              <a:alpha val="41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구름 모양 설명선 6"/>
          <p:cNvSpPr/>
          <p:nvPr/>
        </p:nvSpPr>
        <p:spPr>
          <a:xfrm>
            <a:off x="7923411" y="905256"/>
            <a:ext cx="2711061" cy="1432347"/>
          </a:xfrm>
          <a:prstGeom prst="cloudCallout">
            <a:avLst>
              <a:gd name="adj1" fmla="val -74677"/>
              <a:gd name="adj2" fmla="val -8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평균</a:t>
            </a:r>
            <a:r>
              <a:rPr lang="en-US" altLang="ko-KR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(mean)</a:t>
            </a:r>
            <a:r>
              <a:rPr lang="ko-KR" altLang="en-US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만으로는 뭔가 부족해</a:t>
            </a:r>
            <a:r>
              <a:rPr lang="en-US" altLang="ko-KR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..</a:t>
            </a:r>
            <a:endParaRPr lang="ko-KR" altLang="en-US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7683" y="3184785"/>
            <a:ext cx="6816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평균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(average)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에는 평균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(mean)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만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있는 것은 아닙니다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8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5096" y="2677887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어느 딸 바보 아저씨 이야기</a:t>
            </a:r>
            <a:endParaRPr lang="ko-KR" altLang="en-US" sz="36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2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1170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데이터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간보기는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“5 word summary“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부터 시작됩니다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967"/>
          <a:stretch/>
        </p:blipFill>
        <p:spPr>
          <a:xfrm>
            <a:off x="674547" y="1443443"/>
            <a:ext cx="5095317" cy="4604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56" y="2041277"/>
            <a:ext cx="4683432" cy="782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56" y="2930247"/>
            <a:ext cx="2322576" cy="15695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39496" y="3355848"/>
            <a:ext cx="3300984" cy="539496"/>
          </a:xfrm>
          <a:prstGeom prst="rect">
            <a:avLst/>
          </a:prstGeom>
          <a:solidFill>
            <a:srgbClr val="FFC000">
              <a:alpha val="15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6" idx="1"/>
          </p:cNvCxnSpPr>
          <p:nvPr/>
        </p:nvCxnSpPr>
        <p:spPr>
          <a:xfrm flipV="1">
            <a:off x="3840480" y="2432304"/>
            <a:ext cx="2551176" cy="11755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39496" y="4005072"/>
            <a:ext cx="3300984" cy="237744"/>
          </a:xfrm>
          <a:prstGeom prst="rect">
            <a:avLst/>
          </a:prstGeom>
          <a:solidFill>
            <a:srgbClr val="FFC000">
              <a:alpha val="15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7" idx="1"/>
          </p:cNvCxnSpPr>
          <p:nvPr/>
        </p:nvCxnSpPr>
        <p:spPr>
          <a:xfrm flipV="1">
            <a:off x="3840480" y="3715024"/>
            <a:ext cx="2551176" cy="408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05915" y="4780990"/>
            <a:ext cx="6816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중앙값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(median)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도 평균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(average)</a:t>
            </a:r>
          </a:p>
          <a:p>
            <a:pPr algn="ctr"/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한 종류입니다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28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8234" y="157417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(variable)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3372" y="1934361"/>
            <a:ext cx="529500" cy="976104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70024" y="3710678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관측값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(observation)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35864" y="3812192"/>
            <a:ext cx="2397507" cy="206274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0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1170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4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분위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수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(Quartiles)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4" y="1435098"/>
            <a:ext cx="5926074" cy="444982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695501" y="1316226"/>
            <a:ext cx="4665865" cy="2737581"/>
            <a:chOff x="4235765" y="579333"/>
            <a:chExt cx="4665865" cy="2737581"/>
          </a:xfrm>
        </p:grpSpPr>
        <p:sp>
          <p:nvSpPr>
            <p:cNvPr id="15" name="구름 모양 설명선 14"/>
            <p:cNvSpPr/>
            <p:nvPr/>
          </p:nvSpPr>
          <p:spPr>
            <a:xfrm>
              <a:off x="4235765" y="579333"/>
              <a:ext cx="4665865" cy="2737581"/>
            </a:xfrm>
            <a:prstGeom prst="cloudCallout">
              <a:avLst>
                <a:gd name="adj1" fmla="val -66675"/>
                <a:gd name="adj2" fmla="val -390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5032" y="1143668"/>
              <a:ext cx="299312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결국 데이터들이</a:t>
              </a:r>
              <a:endParaRPr lang="en-US" altLang="ko-KR" sz="28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r>
                <a:rPr lang="ko-KR" altLang="en-US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분포되어 있는 형태를</a:t>
              </a:r>
              <a:endParaRPr lang="en-US" altLang="ko-KR" sz="2800" dirty="0" smtClean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r>
                <a:rPr lang="ko-KR" altLang="en-US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알고 싶은 거잖아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?</a:t>
              </a:r>
              <a:endParaRPr lang="ko-KR" altLang="en-US" sz="2800" dirty="0">
                <a:solidFill>
                  <a:schemeClr val="bg1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307" y="1115463"/>
            <a:ext cx="2322576" cy="15695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9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1170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데이터를 이해하기 위해서는 데이터가 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어떻게 분포되어 있는지 살펴봐야 합니다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50608" y="141214"/>
            <a:ext cx="4936934" cy="983873"/>
          </a:xfrm>
          <a:prstGeom prst="cloudCallout">
            <a:avLst>
              <a:gd name="adj1" fmla="val -43904"/>
              <a:gd name="adj2" fmla="val 112607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각각의 점수가 평균에서 얼마나 </a:t>
            </a:r>
            <a:endParaRPr lang="en-US" altLang="ko-KR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r>
              <a:rPr lang="ko-KR" altLang="en-US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떨어져 있는지 </a:t>
            </a:r>
            <a:r>
              <a:rPr lang="ko-KR" altLang="en-US" b="1" dirty="0" smtClean="0">
                <a:solidFill>
                  <a:srgbClr val="C0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거리를 계산</a:t>
            </a:r>
            <a:r>
              <a:rPr lang="ko-KR" altLang="en-US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해 봅시다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4466" y="1962210"/>
            <a:ext cx="75668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김보수 점수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{50,45,40,55,100,100,100 } 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김보수 점수의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mean : 70 ,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과목수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7</a:t>
            </a:r>
            <a:endParaRPr lang="ko-KR" altLang="en-US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1663" y="2680038"/>
                <a:ext cx="6127447" cy="369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(50−70)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(45−70)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(40−70)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(55−70)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(100−70)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(100−70)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/>
                                  <a:ea typeface="헤움토닥토닥152" panose="02020603020101020101" pitchFamily="18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(100−70)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헤움토닥토닥152" panose="02020603020101020101" pitchFamily="18" charset="-127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200" dirty="0" smtClean="0">
                  <a:latin typeface="Microsoft YaHei UI" panose="020B0503020204020204" pitchFamily="34" charset="-122"/>
                  <a:ea typeface="헤움토닥토닥15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3" y="2680038"/>
                <a:ext cx="6127447" cy="369845"/>
              </a:xfrm>
              <a:prstGeom prst="rect">
                <a:avLst/>
              </a:prstGeom>
              <a:blipFill rotWithShape="1">
                <a:blip r:embed="rId2"/>
                <a:stretch>
                  <a:fillRect l="-498" t="-1667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1663" y="3213033"/>
                <a:ext cx="2542747" cy="335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/>
                            <a:ea typeface="헤움토닥토닥152" panose="02020603020101020101" pitchFamily="18" charset="-127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400" i="1" smtClean="0">
                                <a:latin typeface="Cambria Math"/>
                                <a:ea typeface="헤움토닥토닥152" panose="02020603020101020101" pitchFamily="18" charset="-127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/>
                                    <a:ea typeface="헤움토닥토닥152" panose="02020603020101020101" pitchFamily="18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400" i="1">
                                        <a:latin typeface="Cambria Math"/>
                                        <a:ea typeface="헤움토닥토닥152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헤움토닥토닥152" panose="02020603020101020101" pitchFamily="18" charset="-127"/>
                                      </a:rPr>
                                      <m:t>𝑥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헤움토닥토닥152" panose="02020603020101020101" pitchFamily="18" charset="-127"/>
                                      </a:rPr>
                                      <m:t>−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  <a:ea typeface="헤움토닥토닥152" panose="02020603020101020101" pitchFamily="18" charset="-127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𝑛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= 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</m:ctrlPr>
                      </m:sSup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2</m:t>
                        </m:r>
                      </m:sup>
                    </m:sSup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variance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(</m:t>
                    </m:r>
                  </m:oMath>
                </a14:m>
                <a:r>
                  <a:rPr lang="ko-KR" altLang="en-US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분산</a:t>
                </a:r>
                <a:r>
                  <a:rPr lang="en-US" altLang="ko-KR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3" y="3213033"/>
                <a:ext cx="2542747" cy="335989"/>
              </a:xfrm>
              <a:prstGeom prst="rect">
                <a:avLst/>
              </a:prstGeom>
              <a:blipFill rotWithShape="1">
                <a:blip r:embed="rId3"/>
                <a:stretch>
                  <a:fillRect l="-4317" t="-70909" r="-3357" b="-7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9859" y="3709233"/>
                <a:ext cx="4618700" cy="23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sz="14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</m:ctrlPr>
                      </m:radPr>
                      <m:deg/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𝑉𝑎𝑟𝑖𝑎𝑛𝑐𝑒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 </m:t>
                        </m:r>
                      </m:e>
                    </m:rad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헤움토닥토닥152" panose="02020603020101020101" pitchFamily="18" charset="-127"/>
                      </a:rPr>
                      <m:t>= </m:t>
                    </m:r>
                    <m:r>
                      <m:rPr>
                        <m:sty m:val="p"/>
                      </m:rPr>
                      <a:rPr lang="el-GR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ko-KR" altLang="en-US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시그마</a:t>
                </a:r>
                <a:r>
                  <a:rPr lang="en-US" altLang="ko-KR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en-US" altLang="ko-KR" sz="14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= </a:t>
                </a:r>
                <a:r>
                  <a:rPr lang="ko-KR" altLang="en-US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표준편차</a:t>
                </a:r>
                <a:r>
                  <a:rPr lang="en-US" altLang="ko-KR" sz="14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(Standard Deviation)</a:t>
                </a:r>
                <a:endPara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59" y="3709233"/>
                <a:ext cx="4618700" cy="235001"/>
              </a:xfrm>
              <a:prstGeom prst="rect">
                <a:avLst/>
              </a:prstGeom>
              <a:blipFill rotWithShape="1">
                <a:blip r:embed="rId4"/>
                <a:stretch>
                  <a:fillRect l="-132" t="-12821" r="-1717" b="-4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구름 모양 설명선 1"/>
          <p:cNvSpPr/>
          <p:nvPr/>
        </p:nvSpPr>
        <p:spPr>
          <a:xfrm>
            <a:off x="7430494" y="1896297"/>
            <a:ext cx="2409246" cy="1316736"/>
          </a:xfrm>
          <a:prstGeom prst="cloudCallout">
            <a:avLst>
              <a:gd name="adj1" fmla="val -79394"/>
              <a:gd name="adj2" fmla="val 20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마이너스 값이 거리를 </a:t>
            </a:r>
            <a:endParaRPr lang="en-US" altLang="ko-KR" sz="1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상쇄시키지 않도록</a:t>
            </a:r>
            <a:endParaRPr lang="en-US" altLang="ko-KR" sz="1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제곱을 취합니다</a:t>
            </a:r>
            <a:r>
              <a: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  <a:endParaRPr lang="ko-KR" altLang="en-US" sz="1400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폭발 2 2"/>
              <p:cNvSpPr/>
              <p:nvPr/>
            </p:nvSpPr>
            <p:spPr>
              <a:xfrm>
                <a:off x="290559" y="4017192"/>
                <a:ext cx="3559922" cy="1564305"/>
              </a:xfrm>
              <a:prstGeom prst="irregularSeal2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표준편차</a:t>
                </a:r>
                <a:r>
                  <a:rPr lang="en-US" altLang="ko-KR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)</a:t>
                </a:r>
                <a:r>
                  <a:rPr lang="ko-KR" altLang="en-US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는 </a:t>
                </a:r>
                <a:endParaRPr lang="en-US" altLang="ko-KR" sz="1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endParaRPr>
              </a:p>
              <a:p>
                <a:pPr algn="ctr"/>
                <a:r>
                  <a:rPr lang="ko-KR" altLang="en-US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정말 중요합니다</a:t>
                </a:r>
                <a:r>
                  <a:rPr lang="en-US" altLang="ko-KR" sz="16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.</a:t>
                </a:r>
                <a:endParaRPr lang="ko-KR" altLang="en-US" sz="1600" dirty="0">
                  <a:latin typeface="헤움토닥토닥152" panose="02020603020101020101" pitchFamily="18" charset="-127"/>
                  <a:ea typeface="헤움토닥토닥15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폭발 2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9" y="4017192"/>
                <a:ext cx="3559922" cy="1564305"/>
              </a:xfrm>
              <a:prstGeom prst="irregularSeal2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477" y="3468790"/>
            <a:ext cx="3671640" cy="306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구름 모양 설명선 12"/>
          <p:cNvSpPr/>
          <p:nvPr/>
        </p:nvSpPr>
        <p:spPr>
          <a:xfrm>
            <a:off x="9006178" y="3574907"/>
            <a:ext cx="2409246" cy="1316736"/>
          </a:xfrm>
          <a:prstGeom prst="cloudCallout">
            <a:avLst>
              <a:gd name="adj1" fmla="val -79394"/>
              <a:gd name="adj2" fmla="val 20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표준 편차가 작으면</a:t>
            </a:r>
            <a:endParaRPr lang="en-US" altLang="ko-KR" sz="12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도수</a:t>
            </a:r>
            <a:r>
              <a:rPr lang="ko-KR" altLang="en-US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 평균에 모여있고</a:t>
            </a:r>
            <a:r>
              <a:rPr lang="en-US" altLang="ko-KR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표준편차가 크면 </a:t>
            </a:r>
            <a:r>
              <a:rPr lang="ko-KR" altLang="en-US" sz="1200" b="1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도수</a:t>
            </a:r>
            <a:r>
              <a:rPr lang="ko-KR" altLang="en-US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 넓게 퍼져있습니다</a:t>
            </a:r>
            <a:r>
              <a:rPr lang="en-US" altLang="ko-KR" sz="12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  <a:endParaRPr lang="ko-KR" altLang="en-US" sz="1200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9467" y="4622199"/>
            <a:ext cx="2862668" cy="164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28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/>
      <p:bldP spid="2" grpId="0" animBg="1"/>
      <p:bldP spid="3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5 word summary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에는 표준편차가 없던데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...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19" y="1794013"/>
            <a:ext cx="47529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06281" y="5160305"/>
            <a:ext cx="3103519" cy="23186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모양 설명선 10"/>
          <p:cNvSpPr/>
          <p:nvPr/>
        </p:nvSpPr>
        <p:spPr>
          <a:xfrm>
            <a:off x="3394117" y="3139703"/>
            <a:ext cx="2962656" cy="1316736"/>
          </a:xfrm>
          <a:prstGeom prst="cloudCallout">
            <a:avLst>
              <a:gd name="adj1" fmla="val -56299"/>
              <a:gd name="adj2" fmla="val -25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보다 자세히 데이터를 </a:t>
            </a:r>
            <a:endParaRPr lang="en-US" altLang="ko-KR" sz="1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탐색할 수 있는 방법들이 있습니다</a:t>
            </a:r>
            <a:r>
              <a: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  <a:endParaRPr lang="ko-KR" altLang="en-US" sz="1400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14530" y="1054547"/>
            <a:ext cx="2966029" cy="1802863"/>
            <a:chOff x="6477000" y="1393101"/>
            <a:chExt cx="2966029" cy="18028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1393101"/>
              <a:ext cx="2966029" cy="14930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389184" y="2857410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</a:t>
              </a:r>
              <a:r>
                <a:rPr lang="en-US" altLang="ko-KR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ecord.csv</a:t>
              </a:r>
              <a:endPara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5166" y="2525832"/>
            <a:ext cx="6228146" cy="149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752522" y="3273844"/>
            <a:ext cx="421419" cy="55496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모양 설명선 11"/>
          <p:cNvSpPr/>
          <p:nvPr/>
        </p:nvSpPr>
        <p:spPr>
          <a:xfrm>
            <a:off x="8173941" y="3828813"/>
            <a:ext cx="2962656" cy="1316736"/>
          </a:xfrm>
          <a:prstGeom prst="cloudCallout">
            <a:avLst>
              <a:gd name="adj1" fmla="val -23019"/>
              <a:gd name="adj2" fmla="val -99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필요하면 내가 만드는 방법도</a:t>
            </a:r>
            <a:r>
              <a: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…</a:t>
            </a:r>
            <a:endParaRPr lang="ko-KR" altLang="en-US" sz="1400" dirty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6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6270" y="225390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Chart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를 그려봅시다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3523" y="287728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세 사람의 성적을 한눈에 비교하고 싶습니다</a:t>
            </a:r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어떤 차트가 좋을 까요</a:t>
            </a:r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30225" y="1708149"/>
            <a:ext cx="1984839" cy="3659965"/>
            <a:chOff x="566223" y="1708149"/>
            <a:chExt cx="1984839" cy="3659965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41" y="2250080"/>
              <a:ext cx="1332000" cy="90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41" y="3301117"/>
              <a:ext cx="1332000" cy="1066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924493" y="1708149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Line Chart</a:t>
              </a:r>
              <a:endPara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223" y="4537117"/>
              <a:ext cx="1984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Line Chart 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는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X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축이 연속 값일 때 사용합니다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즉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, 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점과 점 사이의 값이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의미 있을 때 사용합니다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63031" y="1708149"/>
            <a:ext cx="3211136" cy="3609163"/>
            <a:chOff x="3001167" y="1708149"/>
            <a:chExt cx="3211136" cy="3609163"/>
          </a:xfrm>
        </p:grpSpPr>
        <p:pic>
          <p:nvPicPr>
            <p:cNvPr id="1041" name="Picture 17" descr="http://upload.wikimedia.org/wikipedia/commons/a/a2/Wikimedia_browser_share_pie_char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484" y="3115897"/>
              <a:ext cx="1248918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769375" y="170814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Pie Chart</a:t>
              </a:r>
              <a:endPara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01167" y="4486315"/>
              <a:ext cx="3211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Pie Chart 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는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Proportion 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을 표현할 때 사용합니다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가급적 하나의 조각이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압도적으로 많은 비율을 차지할 때 사용하도록 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94" b="98805" l="1717" r="974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04" y="2293633"/>
              <a:ext cx="1102794" cy="11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6196024" y="1708149"/>
            <a:ext cx="3304110" cy="3500700"/>
            <a:chOff x="6409082" y="1708149"/>
            <a:chExt cx="3304110" cy="350070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182" y="2145276"/>
              <a:ext cx="1332000" cy="970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 descr="http://jcharts.sourceforge.net/samples/images/samples/clusteredBar/clusteredBarChar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409" y="2609765"/>
              <a:ext cx="1332000" cy="871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docs.oracle.com/cd/E14373_01/appdev.32/e13363/img/bar_chart.g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412" y="3358886"/>
              <a:ext cx="1332000" cy="951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316713" y="1708149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Bar Chart</a:t>
              </a:r>
              <a:endPara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09082" y="4562518"/>
              <a:ext cx="3304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Bar Chart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는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X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축이 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Categorical Data(</a:t>
              </a:r>
              <a:r>
                <a:rPr lang="ko-KR" altLang="en-US" sz="1200" dirty="0" err="1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비연속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)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인 경우 사용합니다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주로 값들의 크기를 비교하기 위해 사용합니다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</p:grpSp>
      <p:pic>
        <p:nvPicPr>
          <p:cNvPr id="1043" name="Picture 19" descr="http://www.insightbook.co.kr/wp-content/uploads/2014/02/%ED%91%9C%EC%A7%80%EC%95%9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4061">
            <a:off x="5972652" y="3143953"/>
            <a:ext cx="2131158" cy="272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9404644" y="1660972"/>
            <a:ext cx="2376464" cy="3656340"/>
            <a:chOff x="9404644" y="1660972"/>
            <a:chExt cx="2376464" cy="365634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4644" y="2145276"/>
              <a:ext cx="2376464" cy="194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9949110" y="166097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Histogram</a:t>
              </a:r>
              <a:endPara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0791651" y="2387585"/>
              <a:ext cx="0" cy="135432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701308" y="2275569"/>
                  <a:ext cx="4510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rgbClr val="C00000"/>
                            </a:solidFill>
                            <a:latin typeface="Cambria Math"/>
                            <a:ea typeface="헤움토닥토닥152" panose="02020603020101020101" pitchFamily="18" charset="-127"/>
                          </a:rPr>
                          <m:t>𝜇</m:t>
                        </m:r>
                      </m:oMath>
                    </m:oMathPara>
                  </a14:m>
                  <a:endParaRPr lang="ko-KR" altLang="en-US" sz="2400" dirty="0" smtClean="0">
                    <a:solidFill>
                      <a:srgbClr val="C00000"/>
                    </a:solidFill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308" y="2275569"/>
                  <a:ext cx="451021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9647746" y="4486315"/>
              <a:ext cx="18902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히스토그램은 변수가 나타나는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빈도수를 보여줍니다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제일 많이 나타나는 값이 보통 </a:t>
              </a:r>
              <a:endParaRPr lang="en-US" altLang="ko-KR" sz="12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Mean </a:t>
              </a:r>
              <a:r>
                <a:rPr lang="ko-KR" altLang="en-US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값이 됩니다</a:t>
              </a:r>
              <a:r>
                <a:rPr lang="en-US" altLang="ko-KR" sz="12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5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61" y="1603958"/>
            <a:ext cx="54292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220" y="1174099"/>
            <a:ext cx="20288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258217" y="2153550"/>
            <a:ext cx="320381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9094839" y="2153550"/>
            <a:ext cx="320381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42360" y="1603958"/>
            <a:ext cx="2466975" cy="1921745"/>
            <a:chOff x="530087" y="2323856"/>
            <a:chExt cx="2466975" cy="1921745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87" y="2323856"/>
              <a:ext cx="2466975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298542" y="387626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score</a:t>
              </a:r>
              <a:endPara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11565" y="54029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score.melted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270" y="225390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Chart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를 그리기 쉽도록 데이터 구조를 변경합니다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341037"/>
            <a:ext cx="4013511" cy="302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1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50" y="1901829"/>
            <a:ext cx="3895725" cy="362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6270" y="225390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그래프를 그려봅시다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810574" y="1253057"/>
            <a:ext cx="4034877" cy="4682108"/>
            <a:chOff x="810574" y="1253057"/>
            <a:chExt cx="4034877" cy="468210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74" y="1583827"/>
              <a:ext cx="4034877" cy="43513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680903" y="1253057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Stacked Bar Chart</a:t>
              </a:r>
              <a:endPara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21982" y="125305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박스 수염 차트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(Box Whisker Plot)</a:t>
            </a:r>
            <a:endParaRPr lang="ko-KR" altLang="en-US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82443" y="3844163"/>
            <a:ext cx="372534" cy="270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82443" y="3445370"/>
            <a:ext cx="372534" cy="270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2443" y="3725778"/>
            <a:ext cx="372534" cy="270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5249" y="2769263"/>
            <a:ext cx="2246128" cy="2365177"/>
            <a:chOff x="4565249" y="2769263"/>
            <a:chExt cx="2246128" cy="2365177"/>
          </a:xfrm>
        </p:grpSpPr>
        <p:sp>
          <p:nvSpPr>
            <p:cNvPr id="9" name="TextBox 8"/>
            <p:cNvSpPr txBox="1"/>
            <p:nvPr/>
          </p:nvSpPr>
          <p:spPr>
            <a:xfrm>
              <a:off x="4565249" y="3759496"/>
              <a:ext cx="128753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중앙값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(median)</a:t>
              </a:r>
              <a:endPara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cxnSp>
          <p:nvCxnSpPr>
            <p:cNvPr id="11" name="직선 화살표 연결선 10"/>
            <p:cNvCxnSpPr>
              <a:endCxn id="9" idx="3"/>
            </p:cNvCxnSpPr>
            <p:nvPr/>
          </p:nvCxnSpPr>
          <p:spPr>
            <a:xfrm flipH="1" flipV="1">
              <a:off x="5852781" y="3913385"/>
              <a:ext cx="417826" cy="153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65249" y="4267496"/>
              <a:ext cx="211147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Lower Quartile 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(Q2, 25</a:t>
              </a:r>
              <a:r>
                <a:rPr lang="en-US" altLang="ko-KR" sz="1400" dirty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%)</a:t>
              </a:r>
              <a:endParaRPr lang="ko-KR" altLang="en-US" sz="1400" dirty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cxnSp>
          <p:nvCxnSpPr>
            <p:cNvPr id="13" name="직선 화살표 연결선 12"/>
            <p:cNvCxnSpPr>
              <a:endCxn id="12" idx="0"/>
            </p:cNvCxnSpPr>
            <p:nvPr/>
          </p:nvCxnSpPr>
          <p:spPr>
            <a:xfrm flipH="1">
              <a:off x="5620987" y="4030133"/>
              <a:ext cx="649625" cy="2373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65249" y="3217630"/>
              <a:ext cx="2246128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Upper Quartile ( Q3 , 75%)</a:t>
              </a:r>
              <a:endPara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 flipV="1">
              <a:off x="5521982" y="3556184"/>
              <a:ext cx="811085" cy="27921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65249" y="4826663"/>
              <a:ext cx="617477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하한</a:t>
              </a:r>
              <a:r>
                <a:rPr lang="ko-KR" altLang="en-US" sz="1400" dirty="0" err="1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값</a:t>
              </a:r>
              <a:endPara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cxnSp>
          <p:nvCxnSpPr>
            <p:cNvPr id="23" name="구부러진 연결선 22"/>
            <p:cNvCxnSpPr>
              <a:stCxn id="21" idx="2"/>
              <a:endCxn id="20" idx="3"/>
            </p:cNvCxnSpPr>
            <p:nvPr/>
          </p:nvCxnSpPr>
          <p:spPr>
            <a:xfrm rot="5400000">
              <a:off x="5492842" y="3804684"/>
              <a:ext cx="865752" cy="1485984"/>
            </a:xfrm>
            <a:prstGeom prst="curvedConnector2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65249" y="2769263"/>
              <a:ext cx="617477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상한값</a:t>
              </a:r>
              <a:endPara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cxnSp>
          <p:nvCxnSpPr>
            <p:cNvPr id="31" name="구부러진 연결선 30"/>
            <p:cNvCxnSpPr>
              <a:stCxn id="29" idx="0"/>
              <a:endCxn id="26" idx="3"/>
            </p:cNvCxnSpPr>
            <p:nvPr/>
          </p:nvCxnSpPr>
          <p:spPr>
            <a:xfrm rot="16200000" flipV="1">
              <a:off x="5524405" y="2581473"/>
              <a:ext cx="802626" cy="1485984"/>
            </a:xfrm>
            <a:prstGeom prst="curvedConnector2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8051800" y="3386907"/>
            <a:ext cx="550333" cy="3388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구름 모양 설명선 35"/>
              <p:cNvSpPr/>
              <p:nvPr/>
            </p:nvSpPr>
            <p:spPr>
              <a:xfrm>
                <a:off x="8173941" y="3828813"/>
                <a:ext cx="2962656" cy="1316736"/>
              </a:xfrm>
              <a:prstGeom prst="cloudCallout">
                <a:avLst>
                  <a:gd name="adj1" fmla="val -34164"/>
                  <a:gd name="adj2" fmla="val -702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Outlier : </a:t>
                </a:r>
                <a:r>
                  <a:rPr lang="ko-KR" altLang="en-US" sz="14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이상치</a:t>
                </a:r>
                <a:endPara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ko-KR" sz="1400" b="0" i="1" smtClean="0">
                        <a:latin typeface="Cambria Math"/>
                        <a:ea typeface="Cambria Math"/>
                      </a:rPr>
                      <m:t>1.5 ∗</m:t>
                    </m:r>
                    <m:r>
                      <a:rPr lang="en-US" altLang="ko-KR" sz="1400" b="0" i="1" smtClean="0">
                        <a:latin typeface="Cambria Math"/>
                        <a:ea typeface="Cambria Math"/>
                      </a:rPr>
                      <m:t>𝐼𝑄𝑅</m:t>
                    </m:r>
                  </m:oMath>
                </a14:m>
                <a:r>
                  <a:rPr lang="en-US" altLang="ko-KR" sz="14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 </a:t>
                </a:r>
                <a:endParaRPr lang="ko-KR" altLang="en-US" sz="1400" dirty="0">
                  <a:latin typeface="헤움토닥토닥132" panose="02020603020101020101" pitchFamily="18" charset="-127"/>
                  <a:ea typeface="헤움토닥토닥13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6" name="구름 모양 설명선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41" y="3828813"/>
                <a:ext cx="2962656" cy="1316736"/>
              </a:xfrm>
              <a:prstGeom prst="cloudCallout">
                <a:avLst>
                  <a:gd name="adj1" fmla="val -34164"/>
                  <a:gd name="adj2" fmla="val -70217"/>
                </a:avLst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0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9920" y="1349308"/>
            <a:ext cx="83247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이병우는 성적은 평균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70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</a:t>
            </a:r>
            <a:r>
              <a:rPr lang="en-US" altLang="ko-KR" sz="2800" dirty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표준편차는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20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점이고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</a:t>
            </a:r>
          </a:p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김보수는 평균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40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 표준편차는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10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 입니다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  <a:p>
            <a:endParaRPr lang="en-US" altLang="ko-KR" sz="28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이번 시험에서는 이병우는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75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점을 받았고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</a:p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김보수는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55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점을 받았습니다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  <a:p>
            <a:pPr lvl="1"/>
            <a:endParaRPr lang="en-US" altLang="ko-KR" sz="28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lvl="1"/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본인의 평균 실력에 비해 누가 더 시험을 잘 치렀을까요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</a:p>
          <a:p>
            <a:endParaRPr lang="ko-KR" altLang="en-US" sz="28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2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45590" y="1659311"/>
            <a:ext cx="3599562" cy="2592033"/>
            <a:chOff x="1338198" y="612938"/>
            <a:chExt cx="3599562" cy="2592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929804" y="2927972"/>
                  <a:ext cx="765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=20</m:t>
                        </m:r>
                      </m:oMath>
                    </m:oMathPara>
                  </a14:m>
                  <a:endParaRPr lang="ko-KR" altLang="en-US" sz="2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804" y="2927972"/>
                  <a:ext cx="76546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00" r="-6400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/>
            <p:cNvGrpSpPr/>
            <p:nvPr/>
          </p:nvGrpSpPr>
          <p:grpSpPr>
            <a:xfrm>
              <a:off x="1338198" y="612938"/>
              <a:ext cx="3599562" cy="2451715"/>
              <a:chOff x="1338198" y="565805"/>
              <a:chExt cx="3599562" cy="2451715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1719072" y="868680"/>
                <a:ext cx="0" cy="2148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1517904" y="2862072"/>
                <a:ext cx="341985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3273552" y="1456580"/>
                <a:ext cx="0" cy="140394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자유형 20"/>
              <p:cNvSpPr/>
              <p:nvPr/>
            </p:nvSpPr>
            <p:spPr>
              <a:xfrm>
                <a:off x="1966286" y="1453604"/>
                <a:ext cx="2523093" cy="1408468"/>
              </a:xfrm>
              <a:custGeom>
                <a:avLst/>
                <a:gdLst>
                  <a:gd name="connsiteX0" fmla="*/ 0 w 2154803"/>
                  <a:gd name="connsiteY0" fmla="*/ 1073844 h 1097698"/>
                  <a:gd name="connsiteX1" fmla="*/ 675861 w 2154803"/>
                  <a:gd name="connsiteY1" fmla="*/ 763743 h 1097698"/>
                  <a:gd name="connsiteX2" fmla="*/ 1200647 w 2154803"/>
                  <a:gd name="connsiteY2" fmla="*/ 418 h 1097698"/>
                  <a:gd name="connsiteX3" fmla="*/ 1693627 w 2154803"/>
                  <a:gd name="connsiteY3" fmla="*/ 875061 h 1097698"/>
                  <a:gd name="connsiteX4" fmla="*/ 2154803 w 2154803"/>
                  <a:gd name="connsiteY4" fmla="*/ 1097698 h 1097698"/>
                  <a:gd name="connsiteX0" fmla="*/ 0 w 2154803"/>
                  <a:gd name="connsiteY0" fmla="*/ 1073498 h 1097352"/>
                  <a:gd name="connsiteX1" fmla="*/ 707666 w 2154803"/>
                  <a:gd name="connsiteY1" fmla="*/ 827008 h 1097352"/>
                  <a:gd name="connsiteX2" fmla="*/ 1200647 w 2154803"/>
                  <a:gd name="connsiteY2" fmla="*/ 72 h 1097352"/>
                  <a:gd name="connsiteX3" fmla="*/ 1693627 w 2154803"/>
                  <a:gd name="connsiteY3" fmla="*/ 874715 h 1097352"/>
                  <a:gd name="connsiteX4" fmla="*/ 2154803 w 2154803"/>
                  <a:gd name="connsiteY4" fmla="*/ 1097352 h 1097352"/>
                  <a:gd name="connsiteX0" fmla="*/ 0 w 2154803"/>
                  <a:gd name="connsiteY0" fmla="*/ 1073524 h 1097378"/>
                  <a:gd name="connsiteX1" fmla="*/ 667910 w 2154803"/>
                  <a:gd name="connsiteY1" fmla="*/ 819082 h 1097378"/>
                  <a:gd name="connsiteX2" fmla="*/ 1200647 w 2154803"/>
                  <a:gd name="connsiteY2" fmla="*/ 98 h 1097378"/>
                  <a:gd name="connsiteX3" fmla="*/ 1693627 w 2154803"/>
                  <a:gd name="connsiteY3" fmla="*/ 874741 h 1097378"/>
                  <a:gd name="connsiteX4" fmla="*/ 2154803 w 2154803"/>
                  <a:gd name="connsiteY4" fmla="*/ 1097378 h 1097378"/>
                  <a:gd name="connsiteX0" fmla="*/ 0 w 2154803"/>
                  <a:gd name="connsiteY0" fmla="*/ 1073426 h 1097280"/>
                  <a:gd name="connsiteX1" fmla="*/ 667910 w 2154803"/>
                  <a:gd name="connsiteY1" fmla="*/ 818984 h 1097280"/>
                  <a:gd name="connsiteX2" fmla="*/ 1200647 w 2154803"/>
                  <a:gd name="connsiteY2" fmla="*/ 0 h 1097280"/>
                  <a:gd name="connsiteX3" fmla="*/ 1630017 w 2154803"/>
                  <a:gd name="connsiteY3" fmla="*/ 818984 h 1097280"/>
                  <a:gd name="connsiteX4" fmla="*/ 2154803 w 2154803"/>
                  <a:gd name="connsiteY4" fmla="*/ 1097280 h 1097280"/>
                  <a:gd name="connsiteX0" fmla="*/ 0 w 2154803"/>
                  <a:gd name="connsiteY0" fmla="*/ 1073426 h 1097280"/>
                  <a:gd name="connsiteX1" fmla="*/ 667910 w 2154803"/>
                  <a:gd name="connsiteY1" fmla="*/ 818984 h 1097280"/>
                  <a:gd name="connsiteX2" fmla="*/ 1240404 w 2154803"/>
                  <a:gd name="connsiteY2" fmla="*/ 0 h 1097280"/>
                  <a:gd name="connsiteX3" fmla="*/ 1630017 w 2154803"/>
                  <a:gd name="connsiteY3" fmla="*/ 818984 h 1097280"/>
                  <a:gd name="connsiteX4" fmla="*/ 2154803 w 2154803"/>
                  <a:gd name="connsiteY4" fmla="*/ 1097280 h 1097280"/>
                  <a:gd name="connsiteX0" fmla="*/ 0 w 2194560"/>
                  <a:gd name="connsiteY0" fmla="*/ 1073426 h 1081377"/>
                  <a:gd name="connsiteX1" fmla="*/ 667910 w 2194560"/>
                  <a:gd name="connsiteY1" fmla="*/ 818984 h 1081377"/>
                  <a:gd name="connsiteX2" fmla="*/ 1240404 w 2194560"/>
                  <a:gd name="connsiteY2" fmla="*/ 0 h 1081377"/>
                  <a:gd name="connsiteX3" fmla="*/ 1630017 w 2194560"/>
                  <a:gd name="connsiteY3" fmla="*/ 818984 h 1081377"/>
                  <a:gd name="connsiteX4" fmla="*/ 2194560 w 2194560"/>
                  <a:gd name="connsiteY4" fmla="*/ 1081377 h 1081377"/>
                  <a:gd name="connsiteX0" fmla="*/ 0 w 2194560"/>
                  <a:gd name="connsiteY0" fmla="*/ 1105232 h 1113183"/>
                  <a:gd name="connsiteX1" fmla="*/ 667910 w 2194560"/>
                  <a:gd name="connsiteY1" fmla="*/ 850790 h 1113183"/>
                  <a:gd name="connsiteX2" fmla="*/ 1152939 w 2194560"/>
                  <a:gd name="connsiteY2" fmla="*/ 0 h 1113183"/>
                  <a:gd name="connsiteX3" fmla="*/ 1630017 w 2194560"/>
                  <a:gd name="connsiteY3" fmla="*/ 850790 h 1113183"/>
                  <a:gd name="connsiteX4" fmla="*/ 2194560 w 2194560"/>
                  <a:gd name="connsiteY4" fmla="*/ 1113183 h 1113183"/>
                  <a:gd name="connsiteX0" fmla="*/ 0 w 2194560"/>
                  <a:gd name="connsiteY0" fmla="*/ 1105326 h 1113277"/>
                  <a:gd name="connsiteX1" fmla="*/ 556592 w 2194560"/>
                  <a:gd name="connsiteY1" fmla="*/ 906543 h 1113277"/>
                  <a:gd name="connsiteX2" fmla="*/ 1152939 w 2194560"/>
                  <a:gd name="connsiteY2" fmla="*/ 94 h 1113277"/>
                  <a:gd name="connsiteX3" fmla="*/ 1630017 w 2194560"/>
                  <a:gd name="connsiteY3" fmla="*/ 850884 h 1113277"/>
                  <a:gd name="connsiteX4" fmla="*/ 2194560 w 2194560"/>
                  <a:gd name="connsiteY4" fmla="*/ 1113277 h 1113277"/>
                  <a:gd name="connsiteX0" fmla="*/ 0 w 2194560"/>
                  <a:gd name="connsiteY0" fmla="*/ 1105240 h 1113191"/>
                  <a:gd name="connsiteX1" fmla="*/ 556592 w 2194560"/>
                  <a:gd name="connsiteY1" fmla="*/ 906457 h 1113191"/>
                  <a:gd name="connsiteX2" fmla="*/ 1152939 w 2194560"/>
                  <a:gd name="connsiteY2" fmla="*/ 8 h 1113191"/>
                  <a:gd name="connsiteX3" fmla="*/ 1701579 w 2194560"/>
                  <a:gd name="connsiteY3" fmla="*/ 922360 h 1113191"/>
                  <a:gd name="connsiteX4" fmla="*/ 2194560 w 2194560"/>
                  <a:gd name="connsiteY4" fmla="*/ 1113191 h 1113191"/>
                  <a:gd name="connsiteX0" fmla="*/ 0 w 2194560"/>
                  <a:gd name="connsiteY0" fmla="*/ 1105239 h 1113190"/>
                  <a:gd name="connsiteX1" fmla="*/ 556592 w 2194560"/>
                  <a:gd name="connsiteY1" fmla="*/ 906456 h 1113190"/>
                  <a:gd name="connsiteX2" fmla="*/ 1152939 w 2194560"/>
                  <a:gd name="connsiteY2" fmla="*/ 7 h 1113190"/>
                  <a:gd name="connsiteX3" fmla="*/ 1701579 w 2194560"/>
                  <a:gd name="connsiteY3" fmla="*/ 922359 h 1113190"/>
                  <a:gd name="connsiteX4" fmla="*/ 2194560 w 2194560"/>
                  <a:gd name="connsiteY4" fmla="*/ 1113190 h 1113190"/>
                  <a:gd name="connsiteX0" fmla="*/ 0 w 2194560"/>
                  <a:gd name="connsiteY0" fmla="*/ 1105239 h 1113190"/>
                  <a:gd name="connsiteX1" fmla="*/ 556592 w 2194560"/>
                  <a:gd name="connsiteY1" fmla="*/ 906456 h 1113190"/>
                  <a:gd name="connsiteX2" fmla="*/ 1152939 w 2194560"/>
                  <a:gd name="connsiteY2" fmla="*/ 7 h 1113190"/>
                  <a:gd name="connsiteX3" fmla="*/ 1701579 w 2194560"/>
                  <a:gd name="connsiteY3" fmla="*/ 922359 h 1113190"/>
                  <a:gd name="connsiteX4" fmla="*/ 2194560 w 2194560"/>
                  <a:gd name="connsiteY4" fmla="*/ 1113190 h 1113190"/>
                  <a:gd name="connsiteX0" fmla="*/ 0 w 2194560"/>
                  <a:gd name="connsiteY0" fmla="*/ 1105234 h 1113185"/>
                  <a:gd name="connsiteX1" fmla="*/ 556592 w 2194560"/>
                  <a:gd name="connsiteY1" fmla="*/ 906451 h 1113185"/>
                  <a:gd name="connsiteX2" fmla="*/ 1152939 w 2194560"/>
                  <a:gd name="connsiteY2" fmla="*/ 2 h 1113185"/>
                  <a:gd name="connsiteX3" fmla="*/ 1725433 w 2194560"/>
                  <a:gd name="connsiteY3" fmla="*/ 914403 h 1113185"/>
                  <a:gd name="connsiteX4" fmla="*/ 2194560 w 2194560"/>
                  <a:gd name="connsiteY4" fmla="*/ 1113185 h 1113185"/>
                  <a:gd name="connsiteX0" fmla="*/ 0 w 2194560"/>
                  <a:gd name="connsiteY0" fmla="*/ 1105247 h 1113198"/>
                  <a:gd name="connsiteX1" fmla="*/ 524787 w 2194560"/>
                  <a:gd name="connsiteY1" fmla="*/ 890561 h 1113198"/>
                  <a:gd name="connsiteX2" fmla="*/ 1152939 w 2194560"/>
                  <a:gd name="connsiteY2" fmla="*/ 15 h 1113198"/>
                  <a:gd name="connsiteX3" fmla="*/ 1725433 w 2194560"/>
                  <a:gd name="connsiteY3" fmla="*/ 914416 h 1113198"/>
                  <a:gd name="connsiteX4" fmla="*/ 2194560 w 2194560"/>
                  <a:gd name="connsiteY4" fmla="*/ 1113198 h 1113198"/>
                  <a:gd name="connsiteX0" fmla="*/ 0 w 2289976"/>
                  <a:gd name="connsiteY0" fmla="*/ 1105247 h 1129101"/>
                  <a:gd name="connsiteX1" fmla="*/ 524787 w 2289976"/>
                  <a:gd name="connsiteY1" fmla="*/ 890561 h 1129101"/>
                  <a:gd name="connsiteX2" fmla="*/ 1152939 w 2289976"/>
                  <a:gd name="connsiteY2" fmla="*/ 15 h 1129101"/>
                  <a:gd name="connsiteX3" fmla="*/ 1725433 w 2289976"/>
                  <a:gd name="connsiteY3" fmla="*/ 914416 h 1129101"/>
                  <a:gd name="connsiteX4" fmla="*/ 2289976 w 2289976"/>
                  <a:gd name="connsiteY4" fmla="*/ 1129101 h 1129101"/>
                  <a:gd name="connsiteX0" fmla="*/ 0 w 2337684"/>
                  <a:gd name="connsiteY0" fmla="*/ 1105248 h 1129102"/>
                  <a:gd name="connsiteX1" fmla="*/ 572495 w 2337684"/>
                  <a:gd name="connsiteY1" fmla="*/ 890562 h 1129102"/>
                  <a:gd name="connsiteX2" fmla="*/ 1200647 w 2337684"/>
                  <a:gd name="connsiteY2" fmla="*/ 16 h 1129102"/>
                  <a:gd name="connsiteX3" fmla="*/ 1773141 w 2337684"/>
                  <a:gd name="connsiteY3" fmla="*/ 914417 h 1129102"/>
                  <a:gd name="connsiteX4" fmla="*/ 2337684 w 2337684"/>
                  <a:gd name="connsiteY4" fmla="*/ 1129102 h 1129102"/>
                  <a:gd name="connsiteX0" fmla="*/ 0 w 2472856"/>
                  <a:gd name="connsiteY0" fmla="*/ 1105248 h 1129102"/>
                  <a:gd name="connsiteX1" fmla="*/ 707667 w 2472856"/>
                  <a:gd name="connsiteY1" fmla="*/ 890562 h 1129102"/>
                  <a:gd name="connsiteX2" fmla="*/ 1335819 w 2472856"/>
                  <a:gd name="connsiteY2" fmla="*/ 16 h 1129102"/>
                  <a:gd name="connsiteX3" fmla="*/ 1908313 w 2472856"/>
                  <a:gd name="connsiteY3" fmla="*/ 914417 h 1129102"/>
                  <a:gd name="connsiteX4" fmla="*/ 2472856 w 2472856"/>
                  <a:gd name="connsiteY4" fmla="*/ 1129102 h 1129102"/>
                  <a:gd name="connsiteX0" fmla="*/ 0 w 2472856"/>
                  <a:gd name="connsiteY0" fmla="*/ 1105248 h 1129102"/>
                  <a:gd name="connsiteX1" fmla="*/ 707667 w 2472856"/>
                  <a:gd name="connsiteY1" fmla="*/ 890562 h 1129102"/>
                  <a:gd name="connsiteX2" fmla="*/ 1335819 w 2472856"/>
                  <a:gd name="connsiteY2" fmla="*/ 16 h 1129102"/>
                  <a:gd name="connsiteX3" fmla="*/ 1908313 w 2472856"/>
                  <a:gd name="connsiteY3" fmla="*/ 914417 h 1129102"/>
                  <a:gd name="connsiteX4" fmla="*/ 2472856 w 2472856"/>
                  <a:gd name="connsiteY4" fmla="*/ 1129102 h 1129102"/>
                  <a:gd name="connsiteX0" fmla="*/ 0 w 2472856"/>
                  <a:gd name="connsiteY0" fmla="*/ 1105278 h 1129132"/>
                  <a:gd name="connsiteX1" fmla="*/ 675862 w 2472856"/>
                  <a:gd name="connsiteY1" fmla="*/ 874689 h 1129132"/>
                  <a:gd name="connsiteX2" fmla="*/ 1335819 w 2472856"/>
                  <a:gd name="connsiteY2" fmla="*/ 46 h 1129132"/>
                  <a:gd name="connsiteX3" fmla="*/ 1908313 w 2472856"/>
                  <a:gd name="connsiteY3" fmla="*/ 914447 h 1129132"/>
                  <a:gd name="connsiteX4" fmla="*/ 2472856 w 2472856"/>
                  <a:gd name="connsiteY4" fmla="*/ 1129132 h 1129132"/>
                  <a:gd name="connsiteX0" fmla="*/ 0 w 2472856"/>
                  <a:gd name="connsiteY0" fmla="*/ 1105240 h 1129094"/>
                  <a:gd name="connsiteX1" fmla="*/ 675862 w 2472856"/>
                  <a:gd name="connsiteY1" fmla="*/ 874651 h 1129094"/>
                  <a:gd name="connsiteX2" fmla="*/ 1335819 w 2472856"/>
                  <a:gd name="connsiteY2" fmla="*/ 8 h 1129094"/>
                  <a:gd name="connsiteX3" fmla="*/ 1932167 w 2472856"/>
                  <a:gd name="connsiteY3" fmla="*/ 890555 h 1129094"/>
                  <a:gd name="connsiteX4" fmla="*/ 2472856 w 2472856"/>
                  <a:gd name="connsiteY4" fmla="*/ 1129094 h 1129094"/>
                  <a:gd name="connsiteX0" fmla="*/ 0 w 2536466"/>
                  <a:gd name="connsiteY0" fmla="*/ 1105240 h 1121143"/>
                  <a:gd name="connsiteX1" fmla="*/ 675862 w 2536466"/>
                  <a:gd name="connsiteY1" fmla="*/ 874651 h 1121143"/>
                  <a:gd name="connsiteX2" fmla="*/ 1335819 w 2536466"/>
                  <a:gd name="connsiteY2" fmla="*/ 8 h 1121143"/>
                  <a:gd name="connsiteX3" fmla="*/ 1932167 w 2536466"/>
                  <a:gd name="connsiteY3" fmla="*/ 890555 h 1121143"/>
                  <a:gd name="connsiteX4" fmla="*/ 2536466 w 2536466"/>
                  <a:gd name="connsiteY4" fmla="*/ 1121143 h 1121143"/>
                  <a:gd name="connsiteX0" fmla="*/ 0 w 2536466"/>
                  <a:gd name="connsiteY0" fmla="*/ 1105328 h 1121231"/>
                  <a:gd name="connsiteX1" fmla="*/ 636105 w 2536466"/>
                  <a:gd name="connsiteY1" fmla="*/ 834983 h 1121231"/>
                  <a:gd name="connsiteX2" fmla="*/ 1335819 w 2536466"/>
                  <a:gd name="connsiteY2" fmla="*/ 96 h 1121231"/>
                  <a:gd name="connsiteX3" fmla="*/ 1932167 w 2536466"/>
                  <a:gd name="connsiteY3" fmla="*/ 890643 h 1121231"/>
                  <a:gd name="connsiteX4" fmla="*/ 2536466 w 2536466"/>
                  <a:gd name="connsiteY4" fmla="*/ 1121231 h 1121231"/>
                  <a:gd name="connsiteX0" fmla="*/ 0 w 2536466"/>
                  <a:gd name="connsiteY0" fmla="*/ 1105304 h 1121207"/>
                  <a:gd name="connsiteX1" fmla="*/ 636105 w 2536466"/>
                  <a:gd name="connsiteY1" fmla="*/ 834959 h 1121207"/>
                  <a:gd name="connsiteX2" fmla="*/ 1335819 w 2536466"/>
                  <a:gd name="connsiteY2" fmla="*/ 72 h 1121207"/>
                  <a:gd name="connsiteX3" fmla="*/ 1987826 w 2536466"/>
                  <a:gd name="connsiteY3" fmla="*/ 882667 h 1121207"/>
                  <a:gd name="connsiteX4" fmla="*/ 2536466 w 2536466"/>
                  <a:gd name="connsiteY4" fmla="*/ 1121207 h 1121207"/>
                  <a:gd name="connsiteX0" fmla="*/ 0 w 2536466"/>
                  <a:gd name="connsiteY0" fmla="*/ 962196 h 978099"/>
                  <a:gd name="connsiteX1" fmla="*/ 636105 w 2536466"/>
                  <a:gd name="connsiteY1" fmla="*/ 691851 h 978099"/>
                  <a:gd name="connsiteX2" fmla="*/ 1343770 w 2536466"/>
                  <a:gd name="connsiteY2" fmla="*/ 87 h 978099"/>
                  <a:gd name="connsiteX3" fmla="*/ 1987826 w 2536466"/>
                  <a:gd name="connsiteY3" fmla="*/ 739559 h 978099"/>
                  <a:gd name="connsiteX4" fmla="*/ 2536466 w 2536466"/>
                  <a:gd name="connsiteY4" fmla="*/ 978099 h 978099"/>
                  <a:gd name="connsiteX0" fmla="*/ 0 w 2536466"/>
                  <a:gd name="connsiteY0" fmla="*/ 962196 h 978099"/>
                  <a:gd name="connsiteX1" fmla="*/ 636105 w 2536466"/>
                  <a:gd name="connsiteY1" fmla="*/ 691851 h 978099"/>
                  <a:gd name="connsiteX2" fmla="*/ 1343770 w 2536466"/>
                  <a:gd name="connsiteY2" fmla="*/ 87 h 978099"/>
                  <a:gd name="connsiteX3" fmla="*/ 1987826 w 2536466"/>
                  <a:gd name="connsiteY3" fmla="*/ 739559 h 978099"/>
                  <a:gd name="connsiteX4" fmla="*/ 2536466 w 2536466"/>
                  <a:gd name="connsiteY4" fmla="*/ 978099 h 978099"/>
                  <a:gd name="connsiteX0" fmla="*/ 0 w 2536466"/>
                  <a:gd name="connsiteY0" fmla="*/ 962113 h 978016"/>
                  <a:gd name="connsiteX1" fmla="*/ 636105 w 2536466"/>
                  <a:gd name="connsiteY1" fmla="*/ 691768 h 978016"/>
                  <a:gd name="connsiteX2" fmla="*/ 1343770 w 2536466"/>
                  <a:gd name="connsiteY2" fmla="*/ 4 h 978016"/>
                  <a:gd name="connsiteX3" fmla="*/ 1987826 w 2536466"/>
                  <a:gd name="connsiteY3" fmla="*/ 739476 h 978016"/>
                  <a:gd name="connsiteX4" fmla="*/ 2536466 w 2536466"/>
                  <a:gd name="connsiteY4" fmla="*/ 978016 h 978016"/>
                  <a:gd name="connsiteX0" fmla="*/ 0 w 2536466"/>
                  <a:gd name="connsiteY0" fmla="*/ 962113 h 978016"/>
                  <a:gd name="connsiteX1" fmla="*/ 636105 w 2536466"/>
                  <a:gd name="connsiteY1" fmla="*/ 691768 h 978016"/>
                  <a:gd name="connsiteX2" fmla="*/ 1285273 w 2536466"/>
                  <a:gd name="connsiteY2" fmla="*/ 4 h 978016"/>
                  <a:gd name="connsiteX3" fmla="*/ 1987826 w 2536466"/>
                  <a:gd name="connsiteY3" fmla="*/ 739476 h 978016"/>
                  <a:gd name="connsiteX4" fmla="*/ 2536466 w 2536466"/>
                  <a:gd name="connsiteY4" fmla="*/ 978016 h 978016"/>
                  <a:gd name="connsiteX0" fmla="*/ 0 w 2536466"/>
                  <a:gd name="connsiteY0" fmla="*/ 955804 h 971707"/>
                  <a:gd name="connsiteX1" fmla="*/ 636105 w 2536466"/>
                  <a:gd name="connsiteY1" fmla="*/ 685459 h 971707"/>
                  <a:gd name="connsiteX2" fmla="*/ 1318700 w 2536466"/>
                  <a:gd name="connsiteY2" fmla="*/ 4 h 971707"/>
                  <a:gd name="connsiteX3" fmla="*/ 1987826 w 2536466"/>
                  <a:gd name="connsiteY3" fmla="*/ 733167 h 971707"/>
                  <a:gd name="connsiteX4" fmla="*/ 2536466 w 2536466"/>
                  <a:gd name="connsiteY4" fmla="*/ 971707 h 97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66" h="971707">
                    <a:moveTo>
                      <a:pt x="0" y="955804"/>
                    </a:moveTo>
                    <a:cubicBezTo>
                      <a:pt x="269681" y="922010"/>
                      <a:pt x="416322" y="844759"/>
                      <a:pt x="636105" y="685459"/>
                    </a:cubicBezTo>
                    <a:cubicBezTo>
                      <a:pt x="855888" y="526159"/>
                      <a:pt x="1093413" y="-1639"/>
                      <a:pt x="1318700" y="4"/>
                    </a:cubicBezTo>
                    <a:cubicBezTo>
                      <a:pt x="1543987" y="1647"/>
                      <a:pt x="1789043" y="570165"/>
                      <a:pt x="1987826" y="733167"/>
                    </a:cubicBezTo>
                    <a:cubicBezTo>
                      <a:pt x="2186609" y="896169"/>
                      <a:pt x="2468880" y="937251"/>
                      <a:pt x="2536466" y="97170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273552" y="1134865"/>
                    <a:ext cx="84343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𝜇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=70</m:t>
                          </m:r>
                        </m:oMath>
                      </m:oMathPara>
                    </a14:m>
                    <a:endParaRPr lang="ko-KR" altLang="en-US" sz="20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3552" y="1134865"/>
                    <a:ext cx="843436" cy="30777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072" r="-5072" b="-254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/>
              <p:cNvSpPr txBox="1"/>
              <p:nvPr/>
            </p:nvSpPr>
            <p:spPr>
              <a:xfrm>
                <a:off x="1338198" y="565805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이병우</a:t>
                </a:r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3489361" y="1605238"/>
                <a:ext cx="0" cy="127631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3503660" y="1539128"/>
                    <a:ext cx="32380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75</m:t>
                          </m:r>
                        </m:oMath>
                      </m:oMathPara>
                    </a14:m>
                    <a:endParaRPr lang="ko-KR" altLang="en-US" sz="20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3660" y="1539128"/>
                    <a:ext cx="323807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094" r="-1698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그룹 5"/>
          <p:cNvGrpSpPr/>
          <p:nvPr/>
        </p:nvGrpSpPr>
        <p:grpSpPr>
          <a:xfrm>
            <a:off x="6452418" y="1684356"/>
            <a:ext cx="3599562" cy="2566988"/>
            <a:chOff x="1338198" y="3743879"/>
            <a:chExt cx="3599562" cy="2566988"/>
          </a:xfrm>
        </p:grpSpPr>
        <p:grpSp>
          <p:nvGrpSpPr>
            <p:cNvPr id="2" name="그룹 1"/>
            <p:cNvGrpSpPr/>
            <p:nvPr/>
          </p:nvGrpSpPr>
          <p:grpSpPr>
            <a:xfrm>
              <a:off x="1338198" y="3743879"/>
              <a:ext cx="3599562" cy="2566988"/>
              <a:chOff x="1338198" y="3300818"/>
              <a:chExt cx="3599562" cy="2566988"/>
            </a:xfrm>
          </p:grpSpPr>
          <p:sp>
            <p:nvSpPr>
              <p:cNvPr id="5" name="자유형 4"/>
              <p:cNvSpPr/>
              <p:nvPr/>
            </p:nvSpPr>
            <p:spPr>
              <a:xfrm>
                <a:off x="1766055" y="4105778"/>
                <a:ext cx="1723306" cy="1408468"/>
              </a:xfrm>
              <a:custGeom>
                <a:avLst/>
                <a:gdLst>
                  <a:gd name="connsiteX0" fmla="*/ 0 w 2154803"/>
                  <a:gd name="connsiteY0" fmla="*/ 1073844 h 1097698"/>
                  <a:gd name="connsiteX1" fmla="*/ 675861 w 2154803"/>
                  <a:gd name="connsiteY1" fmla="*/ 763743 h 1097698"/>
                  <a:gd name="connsiteX2" fmla="*/ 1200647 w 2154803"/>
                  <a:gd name="connsiteY2" fmla="*/ 418 h 1097698"/>
                  <a:gd name="connsiteX3" fmla="*/ 1693627 w 2154803"/>
                  <a:gd name="connsiteY3" fmla="*/ 875061 h 1097698"/>
                  <a:gd name="connsiteX4" fmla="*/ 2154803 w 2154803"/>
                  <a:gd name="connsiteY4" fmla="*/ 1097698 h 1097698"/>
                  <a:gd name="connsiteX0" fmla="*/ 0 w 2154803"/>
                  <a:gd name="connsiteY0" fmla="*/ 1073498 h 1097352"/>
                  <a:gd name="connsiteX1" fmla="*/ 707666 w 2154803"/>
                  <a:gd name="connsiteY1" fmla="*/ 827008 h 1097352"/>
                  <a:gd name="connsiteX2" fmla="*/ 1200647 w 2154803"/>
                  <a:gd name="connsiteY2" fmla="*/ 72 h 1097352"/>
                  <a:gd name="connsiteX3" fmla="*/ 1693627 w 2154803"/>
                  <a:gd name="connsiteY3" fmla="*/ 874715 h 1097352"/>
                  <a:gd name="connsiteX4" fmla="*/ 2154803 w 2154803"/>
                  <a:gd name="connsiteY4" fmla="*/ 1097352 h 1097352"/>
                  <a:gd name="connsiteX0" fmla="*/ 0 w 2154803"/>
                  <a:gd name="connsiteY0" fmla="*/ 1073524 h 1097378"/>
                  <a:gd name="connsiteX1" fmla="*/ 667910 w 2154803"/>
                  <a:gd name="connsiteY1" fmla="*/ 819082 h 1097378"/>
                  <a:gd name="connsiteX2" fmla="*/ 1200647 w 2154803"/>
                  <a:gd name="connsiteY2" fmla="*/ 98 h 1097378"/>
                  <a:gd name="connsiteX3" fmla="*/ 1693627 w 2154803"/>
                  <a:gd name="connsiteY3" fmla="*/ 874741 h 1097378"/>
                  <a:gd name="connsiteX4" fmla="*/ 2154803 w 2154803"/>
                  <a:gd name="connsiteY4" fmla="*/ 1097378 h 1097378"/>
                  <a:gd name="connsiteX0" fmla="*/ 0 w 2154803"/>
                  <a:gd name="connsiteY0" fmla="*/ 1073426 h 1097280"/>
                  <a:gd name="connsiteX1" fmla="*/ 667910 w 2154803"/>
                  <a:gd name="connsiteY1" fmla="*/ 818984 h 1097280"/>
                  <a:gd name="connsiteX2" fmla="*/ 1200647 w 2154803"/>
                  <a:gd name="connsiteY2" fmla="*/ 0 h 1097280"/>
                  <a:gd name="connsiteX3" fmla="*/ 1630017 w 2154803"/>
                  <a:gd name="connsiteY3" fmla="*/ 818984 h 1097280"/>
                  <a:gd name="connsiteX4" fmla="*/ 2154803 w 2154803"/>
                  <a:gd name="connsiteY4" fmla="*/ 1097280 h 1097280"/>
                  <a:gd name="connsiteX0" fmla="*/ 0 w 2154803"/>
                  <a:gd name="connsiteY0" fmla="*/ 1073426 h 1097280"/>
                  <a:gd name="connsiteX1" fmla="*/ 667910 w 2154803"/>
                  <a:gd name="connsiteY1" fmla="*/ 818984 h 1097280"/>
                  <a:gd name="connsiteX2" fmla="*/ 1240404 w 2154803"/>
                  <a:gd name="connsiteY2" fmla="*/ 0 h 1097280"/>
                  <a:gd name="connsiteX3" fmla="*/ 1630017 w 2154803"/>
                  <a:gd name="connsiteY3" fmla="*/ 818984 h 1097280"/>
                  <a:gd name="connsiteX4" fmla="*/ 2154803 w 2154803"/>
                  <a:gd name="connsiteY4" fmla="*/ 1097280 h 1097280"/>
                  <a:gd name="connsiteX0" fmla="*/ 0 w 2194560"/>
                  <a:gd name="connsiteY0" fmla="*/ 1073426 h 1081377"/>
                  <a:gd name="connsiteX1" fmla="*/ 667910 w 2194560"/>
                  <a:gd name="connsiteY1" fmla="*/ 818984 h 1081377"/>
                  <a:gd name="connsiteX2" fmla="*/ 1240404 w 2194560"/>
                  <a:gd name="connsiteY2" fmla="*/ 0 h 1081377"/>
                  <a:gd name="connsiteX3" fmla="*/ 1630017 w 2194560"/>
                  <a:gd name="connsiteY3" fmla="*/ 818984 h 1081377"/>
                  <a:gd name="connsiteX4" fmla="*/ 2194560 w 2194560"/>
                  <a:gd name="connsiteY4" fmla="*/ 1081377 h 1081377"/>
                  <a:gd name="connsiteX0" fmla="*/ 0 w 2194560"/>
                  <a:gd name="connsiteY0" fmla="*/ 1105232 h 1113183"/>
                  <a:gd name="connsiteX1" fmla="*/ 667910 w 2194560"/>
                  <a:gd name="connsiteY1" fmla="*/ 850790 h 1113183"/>
                  <a:gd name="connsiteX2" fmla="*/ 1152939 w 2194560"/>
                  <a:gd name="connsiteY2" fmla="*/ 0 h 1113183"/>
                  <a:gd name="connsiteX3" fmla="*/ 1630017 w 2194560"/>
                  <a:gd name="connsiteY3" fmla="*/ 850790 h 1113183"/>
                  <a:gd name="connsiteX4" fmla="*/ 2194560 w 2194560"/>
                  <a:gd name="connsiteY4" fmla="*/ 1113183 h 1113183"/>
                  <a:gd name="connsiteX0" fmla="*/ 0 w 2194560"/>
                  <a:gd name="connsiteY0" fmla="*/ 1105326 h 1113277"/>
                  <a:gd name="connsiteX1" fmla="*/ 556592 w 2194560"/>
                  <a:gd name="connsiteY1" fmla="*/ 906543 h 1113277"/>
                  <a:gd name="connsiteX2" fmla="*/ 1152939 w 2194560"/>
                  <a:gd name="connsiteY2" fmla="*/ 94 h 1113277"/>
                  <a:gd name="connsiteX3" fmla="*/ 1630017 w 2194560"/>
                  <a:gd name="connsiteY3" fmla="*/ 850884 h 1113277"/>
                  <a:gd name="connsiteX4" fmla="*/ 2194560 w 2194560"/>
                  <a:gd name="connsiteY4" fmla="*/ 1113277 h 1113277"/>
                  <a:gd name="connsiteX0" fmla="*/ 0 w 2194560"/>
                  <a:gd name="connsiteY0" fmla="*/ 1105240 h 1113191"/>
                  <a:gd name="connsiteX1" fmla="*/ 556592 w 2194560"/>
                  <a:gd name="connsiteY1" fmla="*/ 906457 h 1113191"/>
                  <a:gd name="connsiteX2" fmla="*/ 1152939 w 2194560"/>
                  <a:gd name="connsiteY2" fmla="*/ 8 h 1113191"/>
                  <a:gd name="connsiteX3" fmla="*/ 1701579 w 2194560"/>
                  <a:gd name="connsiteY3" fmla="*/ 922360 h 1113191"/>
                  <a:gd name="connsiteX4" fmla="*/ 2194560 w 2194560"/>
                  <a:gd name="connsiteY4" fmla="*/ 1113191 h 1113191"/>
                  <a:gd name="connsiteX0" fmla="*/ 0 w 2194560"/>
                  <a:gd name="connsiteY0" fmla="*/ 1105239 h 1113190"/>
                  <a:gd name="connsiteX1" fmla="*/ 556592 w 2194560"/>
                  <a:gd name="connsiteY1" fmla="*/ 906456 h 1113190"/>
                  <a:gd name="connsiteX2" fmla="*/ 1152939 w 2194560"/>
                  <a:gd name="connsiteY2" fmla="*/ 7 h 1113190"/>
                  <a:gd name="connsiteX3" fmla="*/ 1701579 w 2194560"/>
                  <a:gd name="connsiteY3" fmla="*/ 922359 h 1113190"/>
                  <a:gd name="connsiteX4" fmla="*/ 2194560 w 2194560"/>
                  <a:gd name="connsiteY4" fmla="*/ 1113190 h 1113190"/>
                  <a:gd name="connsiteX0" fmla="*/ 0 w 2194560"/>
                  <a:gd name="connsiteY0" fmla="*/ 1105239 h 1113190"/>
                  <a:gd name="connsiteX1" fmla="*/ 556592 w 2194560"/>
                  <a:gd name="connsiteY1" fmla="*/ 906456 h 1113190"/>
                  <a:gd name="connsiteX2" fmla="*/ 1152939 w 2194560"/>
                  <a:gd name="connsiteY2" fmla="*/ 7 h 1113190"/>
                  <a:gd name="connsiteX3" fmla="*/ 1701579 w 2194560"/>
                  <a:gd name="connsiteY3" fmla="*/ 922359 h 1113190"/>
                  <a:gd name="connsiteX4" fmla="*/ 2194560 w 2194560"/>
                  <a:gd name="connsiteY4" fmla="*/ 1113190 h 1113190"/>
                  <a:gd name="connsiteX0" fmla="*/ 0 w 2194560"/>
                  <a:gd name="connsiteY0" fmla="*/ 1105234 h 1113185"/>
                  <a:gd name="connsiteX1" fmla="*/ 556592 w 2194560"/>
                  <a:gd name="connsiteY1" fmla="*/ 906451 h 1113185"/>
                  <a:gd name="connsiteX2" fmla="*/ 1152939 w 2194560"/>
                  <a:gd name="connsiteY2" fmla="*/ 2 h 1113185"/>
                  <a:gd name="connsiteX3" fmla="*/ 1725433 w 2194560"/>
                  <a:gd name="connsiteY3" fmla="*/ 914403 h 1113185"/>
                  <a:gd name="connsiteX4" fmla="*/ 2194560 w 2194560"/>
                  <a:gd name="connsiteY4" fmla="*/ 1113185 h 1113185"/>
                  <a:gd name="connsiteX0" fmla="*/ 0 w 2194560"/>
                  <a:gd name="connsiteY0" fmla="*/ 1105247 h 1113198"/>
                  <a:gd name="connsiteX1" fmla="*/ 524787 w 2194560"/>
                  <a:gd name="connsiteY1" fmla="*/ 890561 h 1113198"/>
                  <a:gd name="connsiteX2" fmla="*/ 1152939 w 2194560"/>
                  <a:gd name="connsiteY2" fmla="*/ 15 h 1113198"/>
                  <a:gd name="connsiteX3" fmla="*/ 1725433 w 2194560"/>
                  <a:gd name="connsiteY3" fmla="*/ 914416 h 1113198"/>
                  <a:gd name="connsiteX4" fmla="*/ 2194560 w 2194560"/>
                  <a:gd name="connsiteY4" fmla="*/ 1113198 h 1113198"/>
                  <a:gd name="connsiteX0" fmla="*/ 0 w 2289976"/>
                  <a:gd name="connsiteY0" fmla="*/ 1105247 h 1129101"/>
                  <a:gd name="connsiteX1" fmla="*/ 524787 w 2289976"/>
                  <a:gd name="connsiteY1" fmla="*/ 890561 h 1129101"/>
                  <a:gd name="connsiteX2" fmla="*/ 1152939 w 2289976"/>
                  <a:gd name="connsiteY2" fmla="*/ 15 h 1129101"/>
                  <a:gd name="connsiteX3" fmla="*/ 1725433 w 2289976"/>
                  <a:gd name="connsiteY3" fmla="*/ 914416 h 1129101"/>
                  <a:gd name="connsiteX4" fmla="*/ 2289976 w 2289976"/>
                  <a:gd name="connsiteY4" fmla="*/ 1129101 h 1129101"/>
                  <a:gd name="connsiteX0" fmla="*/ 0 w 2337684"/>
                  <a:gd name="connsiteY0" fmla="*/ 1105248 h 1129102"/>
                  <a:gd name="connsiteX1" fmla="*/ 572495 w 2337684"/>
                  <a:gd name="connsiteY1" fmla="*/ 890562 h 1129102"/>
                  <a:gd name="connsiteX2" fmla="*/ 1200647 w 2337684"/>
                  <a:gd name="connsiteY2" fmla="*/ 16 h 1129102"/>
                  <a:gd name="connsiteX3" fmla="*/ 1773141 w 2337684"/>
                  <a:gd name="connsiteY3" fmla="*/ 914417 h 1129102"/>
                  <a:gd name="connsiteX4" fmla="*/ 2337684 w 2337684"/>
                  <a:gd name="connsiteY4" fmla="*/ 1129102 h 1129102"/>
                  <a:gd name="connsiteX0" fmla="*/ 0 w 2472856"/>
                  <a:gd name="connsiteY0" fmla="*/ 1105248 h 1129102"/>
                  <a:gd name="connsiteX1" fmla="*/ 707667 w 2472856"/>
                  <a:gd name="connsiteY1" fmla="*/ 890562 h 1129102"/>
                  <a:gd name="connsiteX2" fmla="*/ 1335819 w 2472856"/>
                  <a:gd name="connsiteY2" fmla="*/ 16 h 1129102"/>
                  <a:gd name="connsiteX3" fmla="*/ 1908313 w 2472856"/>
                  <a:gd name="connsiteY3" fmla="*/ 914417 h 1129102"/>
                  <a:gd name="connsiteX4" fmla="*/ 2472856 w 2472856"/>
                  <a:gd name="connsiteY4" fmla="*/ 1129102 h 1129102"/>
                  <a:gd name="connsiteX0" fmla="*/ 0 w 2472856"/>
                  <a:gd name="connsiteY0" fmla="*/ 1105248 h 1129102"/>
                  <a:gd name="connsiteX1" fmla="*/ 707667 w 2472856"/>
                  <a:gd name="connsiteY1" fmla="*/ 890562 h 1129102"/>
                  <a:gd name="connsiteX2" fmla="*/ 1335819 w 2472856"/>
                  <a:gd name="connsiteY2" fmla="*/ 16 h 1129102"/>
                  <a:gd name="connsiteX3" fmla="*/ 1908313 w 2472856"/>
                  <a:gd name="connsiteY3" fmla="*/ 914417 h 1129102"/>
                  <a:gd name="connsiteX4" fmla="*/ 2472856 w 2472856"/>
                  <a:gd name="connsiteY4" fmla="*/ 1129102 h 1129102"/>
                  <a:gd name="connsiteX0" fmla="*/ 0 w 2472856"/>
                  <a:gd name="connsiteY0" fmla="*/ 1105278 h 1129132"/>
                  <a:gd name="connsiteX1" fmla="*/ 675862 w 2472856"/>
                  <a:gd name="connsiteY1" fmla="*/ 874689 h 1129132"/>
                  <a:gd name="connsiteX2" fmla="*/ 1335819 w 2472856"/>
                  <a:gd name="connsiteY2" fmla="*/ 46 h 1129132"/>
                  <a:gd name="connsiteX3" fmla="*/ 1908313 w 2472856"/>
                  <a:gd name="connsiteY3" fmla="*/ 914447 h 1129132"/>
                  <a:gd name="connsiteX4" fmla="*/ 2472856 w 2472856"/>
                  <a:gd name="connsiteY4" fmla="*/ 1129132 h 1129132"/>
                  <a:gd name="connsiteX0" fmla="*/ 0 w 2472856"/>
                  <a:gd name="connsiteY0" fmla="*/ 1105240 h 1129094"/>
                  <a:gd name="connsiteX1" fmla="*/ 675862 w 2472856"/>
                  <a:gd name="connsiteY1" fmla="*/ 874651 h 1129094"/>
                  <a:gd name="connsiteX2" fmla="*/ 1335819 w 2472856"/>
                  <a:gd name="connsiteY2" fmla="*/ 8 h 1129094"/>
                  <a:gd name="connsiteX3" fmla="*/ 1932167 w 2472856"/>
                  <a:gd name="connsiteY3" fmla="*/ 890555 h 1129094"/>
                  <a:gd name="connsiteX4" fmla="*/ 2472856 w 2472856"/>
                  <a:gd name="connsiteY4" fmla="*/ 1129094 h 1129094"/>
                  <a:gd name="connsiteX0" fmla="*/ 0 w 2536466"/>
                  <a:gd name="connsiteY0" fmla="*/ 1105240 h 1121143"/>
                  <a:gd name="connsiteX1" fmla="*/ 675862 w 2536466"/>
                  <a:gd name="connsiteY1" fmla="*/ 874651 h 1121143"/>
                  <a:gd name="connsiteX2" fmla="*/ 1335819 w 2536466"/>
                  <a:gd name="connsiteY2" fmla="*/ 8 h 1121143"/>
                  <a:gd name="connsiteX3" fmla="*/ 1932167 w 2536466"/>
                  <a:gd name="connsiteY3" fmla="*/ 890555 h 1121143"/>
                  <a:gd name="connsiteX4" fmla="*/ 2536466 w 2536466"/>
                  <a:gd name="connsiteY4" fmla="*/ 1121143 h 1121143"/>
                  <a:gd name="connsiteX0" fmla="*/ 0 w 2536466"/>
                  <a:gd name="connsiteY0" fmla="*/ 1105328 h 1121231"/>
                  <a:gd name="connsiteX1" fmla="*/ 636105 w 2536466"/>
                  <a:gd name="connsiteY1" fmla="*/ 834983 h 1121231"/>
                  <a:gd name="connsiteX2" fmla="*/ 1335819 w 2536466"/>
                  <a:gd name="connsiteY2" fmla="*/ 96 h 1121231"/>
                  <a:gd name="connsiteX3" fmla="*/ 1932167 w 2536466"/>
                  <a:gd name="connsiteY3" fmla="*/ 890643 h 1121231"/>
                  <a:gd name="connsiteX4" fmla="*/ 2536466 w 2536466"/>
                  <a:gd name="connsiteY4" fmla="*/ 1121231 h 1121231"/>
                  <a:gd name="connsiteX0" fmla="*/ 0 w 2536466"/>
                  <a:gd name="connsiteY0" fmla="*/ 1105304 h 1121207"/>
                  <a:gd name="connsiteX1" fmla="*/ 636105 w 2536466"/>
                  <a:gd name="connsiteY1" fmla="*/ 834959 h 1121207"/>
                  <a:gd name="connsiteX2" fmla="*/ 1335819 w 2536466"/>
                  <a:gd name="connsiteY2" fmla="*/ 72 h 1121207"/>
                  <a:gd name="connsiteX3" fmla="*/ 1987826 w 2536466"/>
                  <a:gd name="connsiteY3" fmla="*/ 882667 h 1121207"/>
                  <a:gd name="connsiteX4" fmla="*/ 2536466 w 2536466"/>
                  <a:gd name="connsiteY4" fmla="*/ 1121207 h 1121207"/>
                  <a:gd name="connsiteX0" fmla="*/ 0 w 2536466"/>
                  <a:gd name="connsiteY0" fmla="*/ 962196 h 978099"/>
                  <a:gd name="connsiteX1" fmla="*/ 636105 w 2536466"/>
                  <a:gd name="connsiteY1" fmla="*/ 691851 h 978099"/>
                  <a:gd name="connsiteX2" fmla="*/ 1343770 w 2536466"/>
                  <a:gd name="connsiteY2" fmla="*/ 87 h 978099"/>
                  <a:gd name="connsiteX3" fmla="*/ 1987826 w 2536466"/>
                  <a:gd name="connsiteY3" fmla="*/ 739559 h 978099"/>
                  <a:gd name="connsiteX4" fmla="*/ 2536466 w 2536466"/>
                  <a:gd name="connsiteY4" fmla="*/ 978099 h 978099"/>
                  <a:gd name="connsiteX0" fmla="*/ 0 w 2536466"/>
                  <a:gd name="connsiteY0" fmla="*/ 962196 h 978099"/>
                  <a:gd name="connsiteX1" fmla="*/ 636105 w 2536466"/>
                  <a:gd name="connsiteY1" fmla="*/ 691851 h 978099"/>
                  <a:gd name="connsiteX2" fmla="*/ 1343770 w 2536466"/>
                  <a:gd name="connsiteY2" fmla="*/ 87 h 978099"/>
                  <a:gd name="connsiteX3" fmla="*/ 1987826 w 2536466"/>
                  <a:gd name="connsiteY3" fmla="*/ 739559 h 978099"/>
                  <a:gd name="connsiteX4" fmla="*/ 2536466 w 2536466"/>
                  <a:gd name="connsiteY4" fmla="*/ 978099 h 978099"/>
                  <a:gd name="connsiteX0" fmla="*/ 0 w 2536466"/>
                  <a:gd name="connsiteY0" fmla="*/ 962113 h 978016"/>
                  <a:gd name="connsiteX1" fmla="*/ 636105 w 2536466"/>
                  <a:gd name="connsiteY1" fmla="*/ 691768 h 978016"/>
                  <a:gd name="connsiteX2" fmla="*/ 1343770 w 2536466"/>
                  <a:gd name="connsiteY2" fmla="*/ 4 h 978016"/>
                  <a:gd name="connsiteX3" fmla="*/ 1987826 w 2536466"/>
                  <a:gd name="connsiteY3" fmla="*/ 739476 h 978016"/>
                  <a:gd name="connsiteX4" fmla="*/ 2536466 w 2536466"/>
                  <a:gd name="connsiteY4" fmla="*/ 978016 h 978016"/>
                  <a:gd name="connsiteX0" fmla="*/ 0 w 2536466"/>
                  <a:gd name="connsiteY0" fmla="*/ 962113 h 978016"/>
                  <a:gd name="connsiteX1" fmla="*/ 636105 w 2536466"/>
                  <a:gd name="connsiteY1" fmla="*/ 691768 h 978016"/>
                  <a:gd name="connsiteX2" fmla="*/ 1285273 w 2536466"/>
                  <a:gd name="connsiteY2" fmla="*/ 4 h 978016"/>
                  <a:gd name="connsiteX3" fmla="*/ 1987826 w 2536466"/>
                  <a:gd name="connsiteY3" fmla="*/ 739476 h 978016"/>
                  <a:gd name="connsiteX4" fmla="*/ 2536466 w 2536466"/>
                  <a:gd name="connsiteY4" fmla="*/ 978016 h 978016"/>
                  <a:gd name="connsiteX0" fmla="*/ 0 w 2536466"/>
                  <a:gd name="connsiteY0" fmla="*/ 955804 h 971707"/>
                  <a:gd name="connsiteX1" fmla="*/ 636105 w 2536466"/>
                  <a:gd name="connsiteY1" fmla="*/ 685459 h 971707"/>
                  <a:gd name="connsiteX2" fmla="*/ 1318700 w 2536466"/>
                  <a:gd name="connsiteY2" fmla="*/ 4 h 971707"/>
                  <a:gd name="connsiteX3" fmla="*/ 1987826 w 2536466"/>
                  <a:gd name="connsiteY3" fmla="*/ 733167 h 971707"/>
                  <a:gd name="connsiteX4" fmla="*/ 2536466 w 2536466"/>
                  <a:gd name="connsiteY4" fmla="*/ 971707 h 97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66" h="971707">
                    <a:moveTo>
                      <a:pt x="0" y="955804"/>
                    </a:moveTo>
                    <a:cubicBezTo>
                      <a:pt x="269681" y="922010"/>
                      <a:pt x="416322" y="844759"/>
                      <a:pt x="636105" y="685459"/>
                    </a:cubicBezTo>
                    <a:cubicBezTo>
                      <a:pt x="855888" y="526159"/>
                      <a:pt x="1093413" y="-1639"/>
                      <a:pt x="1318700" y="4"/>
                    </a:cubicBezTo>
                    <a:cubicBezTo>
                      <a:pt x="1543987" y="1647"/>
                      <a:pt x="1789043" y="570165"/>
                      <a:pt x="1987826" y="733167"/>
                    </a:cubicBezTo>
                    <a:cubicBezTo>
                      <a:pt x="2186609" y="896169"/>
                      <a:pt x="2468880" y="937251"/>
                      <a:pt x="2536466" y="97170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719072" y="3547872"/>
                <a:ext cx="0" cy="2148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517904" y="5541264"/>
                <a:ext cx="341985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2660904" y="4109655"/>
                <a:ext cx="0" cy="140394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712318" y="3796442"/>
                    <a:ext cx="84343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𝜇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=40</m:t>
                          </m:r>
                        </m:oMath>
                      </m:oMathPara>
                    </a14:m>
                    <a:endParaRPr lang="ko-KR" altLang="en-US" sz="20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2318" y="3796442"/>
                    <a:ext cx="843436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797" r="-5072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329585" y="5590807"/>
                    <a:ext cx="7654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=10</m:t>
                          </m:r>
                        </m:oMath>
                      </m:oMathPara>
                    </a14:m>
                    <a:endParaRPr lang="ko-KR" altLang="en-US" sz="20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9585" y="5590807"/>
                    <a:ext cx="765466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175" r="-6349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1338198" y="3300818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김보수</a:t>
                </a:r>
              </a:p>
            </p:txBody>
          </p:sp>
        </p:grpSp>
        <p:cxnSp>
          <p:nvCxnSpPr>
            <p:cNvPr id="24" name="직선 연결선 23"/>
            <p:cNvCxnSpPr/>
            <p:nvPr/>
          </p:nvCxnSpPr>
          <p:spPr>
            <a:xfrm>
              <a:off x="2920377" y="5010528"/>
              <a:ext cx="0" cy="958911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904025" y="4732749"/>
                  <a:ext cx="323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55</m:t>
                        </m:r>
                      </m:oMath>
                    </m:oMathPara>
                  </a14:m>
                  <a:endParaRPr lang="ko-KR" altLang="en-US" sz="2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4025" y="4732749"/>
                  <a:ext cx="32380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094" r="-16981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2753176" y="4544834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기준이 다르므로 바로 비교할 수 없습니다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28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270" y="225390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그래서 표준 점수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(Z-Score)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라는 것이 있습니다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1534" y="1135922"/>
                <a:ext cx="1821909" cy="820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4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− </m:t>
                        </m:r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𝜇</m:t>
                        </m:r>
                      </m:num>
                      <m:den>
                        <m:r>
                          <a:rPr lang="ko-KR" altLang="en-US" sz="40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𝜎</m:t>
                        </m:r>
                      </m:den>
                    </m:f>
                  </m:oMath>
                </a14:m>
                <a:endPara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1135922"/>
                <a:ext cx="1821909" cy="820353"/>
              </a:xfrm>
              <a:prstGeom prst="rect">
                <a:avLst/>
              </a:prstGeom>
              <a:blipFill rotWithShape="0">
                <a:blip r:embed="rId2"/>
                <a:stretch>
                  <a:fillRect l="-17057" t="-1037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39992" y="1161442"/>
                <a:ext cx="5958362" cy="794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이병우의</a:t>
                </a:r>
                <a:r>
                  <a:rPr lang="ko-KR" altLang="en-US" sz="3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표준점수</a:t>
                </a:r>
                <a:r>
                  <a:rPr lang="en-US" altLang="ko-KR" sz="3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75 −70</m:t>
                        </m:r>
                      </m:num>
                      <m:den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20</m:t>
                        </m:r>
                      </m:den>
                    </m:f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=0.25</m:t>
                    </m:r>
                  </m:oMath>
                </a14:m>
                <a:endParaRPr lang="ko-KR" altLang="en-US" sz="3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92" y="1161442"/>
                <a:ext cx="5958362" cy="794833"/>
              </a:xfrm>
              <a:prstGeom prst="rect">
                <a:avLst/>
              </a:prstGeom>
              <a:blipFill rotWithShape="0">
                <a:blip r:embed="rId3"/>
                <a:stretch>
                  <a:fillRect l="-3579" t="-3077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39992" y="2107053"/>
                <a:ext cx="5703484" cy="794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김보수의</a:t>
                </a:r>
                <a:r>
                  <a:rPr lang="ko-KR" altLang="en-US" sz="3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표준점수</a:t>
                </a:r>
                <a:r>
                  <a:rPr lang="en-US" altLang="ko-KR" sz="3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55 −40</m:t>
                        </m:r>
                      </m:num>
                      <m:den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10</m:t>
                        </m:r>
                      </m:den>
                    </m:f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=1.5</m:t>
                    </m:r>
                  </m:oMath>
                </a14:m>
                <a:endParaRPr lang="ko-KR" altLang="en-US" sz="3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92" y="2107053"/>
                <a:ext cx="5703484" cy="794833"/>
              </a:xfrm>
              <a:prstGeom prst="rect">
                <a:avLst/>
              </a:prstGeom>
              <a:blipFill rotWithShape="0">
                <a:blip r:embed="rId4"/>
                <a:stretch>
                  <a:fillRect l="-3739" t="-3077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/>
          <p:cNvGrpSpPr/>
          <p:nvPr/>
        </p:nvGrpSpPr>
        <p:grpSpPr>
          <a:xfrm>
            <a:off x="854256" y="2784287"/>
            <a:ext cx="6499456" cy="3706970"/>
            <a:chOff x="854256" y="2784287"/>
            <a:chExt cx="6499456" cy="37069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256" y="2784287"/>
              <a:ext cx="2557405" cy="185486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680" y="4837117"/>
              <a:ext cx="2301915" cy="1654140"/>
            </a:xfrm>
            <a:prstGeom prst="rect">
              <a:avLst/>
            </a:prstGeom>
          </p:spPr>
        </p:pic>
        <p:sp>
          <p:nvSpPr>
            <p:cNvPr id="13" name="자유형 12"/>
            <p:cNvSpPr/>
            <p:nvPr/>
          </p:nvSpPr>
          <p:spPr>
            <a:xfrm>
              <a:off x="5090682" y="4441634"/>
              <a:ext cx="1424220" cy="1164023"/>
            </a:xfrm>
            <a:custGeom>
              <a:avLst/>
              <a:gdLst>
                <a:gd name="connsiteX0" fmla="*/ 0 w 2154803"/>
                <a:gd name="connsiteY0" fmla="*/ 1073844 h 1097698"/>
                <a:gd name="connsiteX1" fmla="*/ 675861 w 2154803"/>
                <a:gd name="connsiteY1" fmla="*/ 763743 h 1097698"/>
                <a:gd name="connsiteX2" fmla="*/ 1200647 w 2154803"/>
                <a:gd name="connsiteY2" fmla="*/ 418 h 1097698"/>
                <a:gd name="connsiteX3" fmla="*/ 1693627 w 2154803"/>
                <a:gd name="connsiteY3" fmla="*/ 875061 h 1097698"/>
                <a:gd name="connsiteX4" fmla="*/ 2154803 w 2154803"/>
                <a:gd name="connsiteY4" fmla="*/ 1097698 h 1097698"/>
                <a:gd name="connsiteX0" fmla="*/ 0 w 2154803"/>
                <a:gd name="connsiteY0" fmla="*/ 1073498 h 1097352"/>
                <a:gd name="connsiteX1" fmla="*/ 707666 w 2154803"/>
                <a:gd name="connsiteY1" fmla="*/ 827008 h 1097352"/>
                <a:gd name="connsiteX2" fmla="*/ 1200647 w 2154803"/>
                <a:gd name="connsiteY2" fmla="*/ 72 h 1097352"/>
                <a:gd name="connsiteX3" fmla="*/ 1693627 w 2154803"/>
                <a:gd name="connsiteY3" fmla="*/ 874715 h 1097352"/>
                <a:gd name="connsiteX4" fmla="*/ 2154803 w 2154803"/>
                <a:gd name="connsiteY4" fmla="*/ 1097352 h 1097352"/>
                <a:gd name="connsiteX0" fmla="*/ 0 w 2154803"/>
                <a:gd name="connsiteY0" fmla="*/ 1073524 h 1097378"/>
                <a:gd name="connsiteX1" fmla="*/ 667910 w 2154803"/>
                <a:gd name="connsiteY1" fmla="*/ 819082 h 1097378"/>
                <a:gd name="connsiteX2" fmla="*/ 1200647 w 2154803"/>
                <a:gd name="connsiteY2" fmla="*/ 98 h 1097378"/>
                <a:gd name="connsiteX3" fmla="*/ 1693627 w 2154803"/>
                <a:gd name="connsiteY3" fmla="*/ 874741 h 1097378"/>
                <a:gd name="connsiteX4" fmla="*/ 2154803 w 2154803"/>
                <a:gd name="connsiteY4" fmla="*/ 1097378 h 1097378"/>
                <a:gd name="connsiteX0" fmla="*/ 0 w 2154803"/>
                <a:gd name="connsiteY0" fmla="*/ 1073426 h 1097280"/>
                <a:gd name="connsiteX1" fmla="*/ 667910 w 2154803"/>
                <a:gd name="connsiteY1" fmla="*/ 818984 h 1097280"/>
                <a:gd name="connsiteX2" fmla="*/ 1200647 w 2154803"/>
                <a:gd name="connsiteY2" fmla="*/ 0 h 1097280"/>
                <a:gd name="connsiteX3" fmla="*/ 1630017 w 2154803"/>
                <a:gd name="connsiteY3" fmla="*/ 818984 h 1097280"/>
                <a:gd name="connsiteX4" fmla="*/ 2154803 w 2154803"/>
                <a:gd name="connsiteY4" fmla="*/ 1097280 h 1097280"/>
                <a:gd name="connsiteX0" fmla="*/ 0 w 2154803"/>
                <a:gd name="connsiteY0" fmla="*/ 1073426 h 1097280"/>
                <a:gd name="connsiteX1" fmla="*/ 667910 w 2154803"/>
                <a:gd name="connsiteY1" fmla="*/ 818984 h 1097280"/>
                <a:gd name="connsiteX2" fmla="*/ 1240404 w 2154803"/>
                <a:gd name="connsiteY2" fmla="*/ 0 h 1097280"/>
                <a:gd name="connsiteX3" fmla="*/ 1630017 w 2154803"/>
                <a:gd name="connsiteY3" fmla="*/ 818984 h 1097280"/>
                <a:gd name="connsiteX4" fmla="*/ 2154803 w 2154803"/>
                <a:gd name="connsiteY4" fmla="*/ 1097280 h 1097280"/>
                <a:gd name="connsiteX0" fmla="*/ 0 w 2194560"/>
                <a:gd name="connsiteY0" fmla="*/ 1073426 h 1081377"/>
                <a:gd name="connsiteX1" fmla="*/ 667910 w 2194560"/>
                <a:gd name="connsiteY1" fmla="*/ 818984 h 1081377"/>
                <a:gd name="connsiteX2" fmla="*/ 1240404 w 2194560"/>
                <a:gd name="connsiteY2" fmla="*/ 0 h 1081377"/>
                <a:gd name="connsiteX3" fmla="*/ 1630017 w 2194560"/>
                <a:gd name="connsiteY3" fmla="*/ 818984 h 1081377"/>
                <a:gd name="connsiteX4" fmla="*/ 2194560 w 2194560"/>
                <a:gd name="connsiteY4" fmla="*/ 1081377 h 1081377"/>
                <a:gd name="connsiteX0" fmla="*/ 0 w 2194560"/>
                <a:gd name="connsiteY0" fmla="*/ 1105232 h 1113183"/>
                <a:gd name="connsiteX1" fmla="*/ 667910 w 2194560"/>
                <a:gd name="connsiteY1" fmla="*/ 850790 h 1113183"/>
                <a:gd name="connsiteX2" fmla="*/ 1152939 w 2194560"/>
                <a:gd name="connsiteY2" fmla="*/ 0 h 1113183"/>
                <a:gd name="connsiteX3" fmla="*/ 1630017 w 2194560"/>
                <a:gd name="connsiteY3" fmla="*/ 850790 h 1113183"/>
                <a:gd name="connsiteX4" fmla="*/ 2194560 w 2194560"/>
                <a:gd name="connsiteY4" fmla="*/ 1113183 h 1113183"/>
                <a:gd name="connsiteX0" fmla="*/ 0 w 2194560"/>
                <a:gd name="connsiteY0" fmla="*/ 1105326 h 1113277"/>
                <a:gd name="connsiteX1" fmla="*/ 556592 w 2194560"/>
                <a:gd name="connsiteY1" fmla="*/ 906543 h 1113277"/>
                <a:gd name="connsiteX2" fmla="*/ 1152939 w 2194560"/>
                <a:gd name="connsiteY2" fmla="*/ 94 h 1113277"/>
                <a:gd name="connsiteX3" fmla="*/ 1630017 w 2194560"/>
                <a:gd name="connsiteY3" fmla="*/ 850884 h 1113277"/>
                <a:gd name="connsiteX4" fmla="*/ 2194560 w 2194560"/>
                <a:gd name="connsiteY4" fmla="*/ 1113277 h 1113277"/>
                <a:gd name="connsiteX0" fmla="*/ 0 w 2194560"/>
                <a:gd name="connsiteY0" fmla="*/ 1105240 h 1113191"/>
                <a:gd name="connsiteX1" fmla="*/ 556592 w 2194560"/>
                <a:gd name="connsiteY1" fmla="*/ 906457 h 1113191"/>
                <a:gd name="connsiteX2" fmla="*/ 1152939 w 2194560"/>
                <a:gd name="connsiteY2" fmla="*/ 8 h 1113191"/>
                <a:gd name="connsiteX3" fmla="*/ 1701579 w 2194560"/>
                <a:gd name="connsiteY3" fmla="*/ 922360 h 1113191"/>
                <a:gd name="connsiteX4" fmla="*/ 2194560 w 2194560"/>
                <a:gd name="connsiteY4" fmla="*/ 1113191 h 1113191"/>
                <a:gd name="connsiteX0" fmla="*/ 0 w 2194560"/>
                <a:gd name="connsiteY0" fmla="*/ 1105239 h 1113190"/>
                <a:gd name="connsiteX1" fmla="*/ 556592 w 2194560"/>
                <a:gd name="connsiteY1" fmla="*/ 906456 h 1113190"/>
                <a:gd name="connsiteX2" fmla="*/ 1152939 w 2194560"/>
                <a:gd name="connsiteY2" fmla="*/ 7 h 1113190"/>
                <a:gd name="connsiteX3" fmla="*/ 1701579 w 2194560"/>
                <a:gd name="connsiteY3" fmla="*/ 922359 h 1113190"/>
                <a:gd name="connsiteX4" fmla="*/ 2194560 w 2194560"/>
                <a:gd name="connsiteY4" fmla="*/ 1113190 h 1113190"/>
                <a:gd name="connsiteX0" fmla="*/ 0 w 2194560"/>
                <a:gd name="connsiteY0" fmla="*/ 1105239 h 1113190"/>
                <a:gd name="connsiteX1" fmla="*/ 556592 w 2194560"/>
                <a:gd name="connsiteY1" fmla="*/ 906456 h 1113190"/>
                <a:gd name="connsiteX2" fmla="*/ 1152939 w 2194560"/>
                <a:gd name="connsiteY2" fmla="*/ 7 h 1113190"/>
                <a:gd name="connsiteX3" fmla="*/ 1701579 w 2194560"/>
                <a:gd name="connsiteY3" fmla="*/ 922359 h 1113190"/>
                <a:gd name="connsiteX4" fmla="*/ 2194560 w 2194560"/>
                <a:gd name="connsiteY4" fmla="*/ 1113190 h 1113190"/>
                <a:gd name="connsiteX0" fmla="*/ 0 w 2194560"/>
                <a:gd name="connsiteY0" fmla="*/ 1105234 h 1113185"/>
                <a:gd name="connsiteX1" fmla="*/ 556592 w 2194560"/>
                <a:gd name="connsiteY1" fmla="*/ 906451 h 1113185"/>
                <a:gd name="connsiteX2" fmla="*/ 1152939 w 2194560"/>
                <a:gd name="connsiteY2" fmla="*/ 2 h 1113185"/>
                <a:gd name="connsiteX3" fmla="*/ 1725433 w 2194560"/>
                <a:gd name="connsiteY3" fmla="*/ 914403 h 1113185"/>
                <a:gd name="connsiteX4" fmla="*/ 2194560 w 2194560"/>
                <a:gd name="connsiteY4" fmla="*/ 1113185 h 1113185"/>
                <a:gd name="connsiteX0" fmla="*/ 0 w 2194560"/>
                <a:gd name="connsiteY0" fmla="*/ 1105247 h 1113198"/>
                <a:gd name="connsiteX1" fmla="*/ 524787 w 2194560"/>
                <a:gd name="connsiteY1" fmla="*/ 890561 h 1113198"/>
                <a:gd name="connsiteX2" fmla="*/ 1152939 w 2194560"/>
                <a:gd name="connsiteY2" fmla="*/ 15 h 1113198"/>
                <a:gd name="connsiteX3" fmla="*/ 1725433 w 2194560"/>
                <a:gd name="connsiteY3" fmla="*/ 914416 h 1113198"/>
                <a:gd name="connsiteX4" fmla="*/ 2194560 w 2194560"/>
                <a:gd name="connsiteY4" fmla="*/ 1113198 h 1113198"/>
                <a:gd name="connsiteX0" fmla="*/ 0 w 2289976"/>
                <a:gd name="connsiteY0" fmla="*/ 1105247 h 1129101"/>
                <a:gd name="connsiteX1" fmla="*/ 524787 w 2289976"/>
                <a:gd name="connsiteY1" fmla="*/ 890561 h 1129101"/>
                <a:gd name="connsiteX2" fmla="*/ 1152939 w 2289976"/>
                <a:gd name="connsiteY2" fmla="*/ 15 h 1129101"/>
                <a:gd name="connsiteX3" fmla="*/ 1725433 w 2289976"/>
                <a:gd name="connsiteY3" fmla="*/ 914416 h 1129101"/>
                <a:gd name="connsiteX4" fmla="*/ 2289976 w 2289976"/>
                <a:gd name="connsiteY4" fmla="*/ 1129101 h 1129101"/>
                <a:gd name="connsiteX0" fmla="*/ 0 w 2337684"/>
                <a:gd name="connsiteY0" fmla="*/ 1105248 h 1129102"/>
                <a:gd name="connsiteX1" fmla="*/ 572495 w 2337684"/>
                <a:gd name="connsiteY1" fmla="*/ 890562 h 1129102"/>
                <a:gd name="connsiteX2" fmla="*/ 1200647 w 2337684"/>
                <a:gd name="connsiteY2" fmla="*/ 16 h 1129102"/>
                <a:gd name="connsiteX3" fmla="*/ 1773141 w 2337684"/>
                <a:gd name="connsiteY3" fmla="*/ 914417 h 1129102"/>
                <a:gd name="connsiteX4" fmla="*/ 2337684 w 2337684"/>
                <a:gd name="connsiteY4" fmla="*/ 1129102 h 1129102"/>
                <a:gd name="connsiteX0" fmla="*/ 0 w 2472856"/>
                <a:gd name="connsiteY0" fmla="*/ 1105248 h 1129102"/>
                <a:gd name="connsiteX1" fmla="*/ 707667 w 2472856"/>
                <a:gd name="connsiteY1" fmla="*/ 890562 h 1129102"/>
                <a:gd name="connsiteX2" fmla="*/ 1335819 w 2472856"/>
                <a:gd name="connsiteY2" fmla="*/ 16 h 1129102"/>
                <a:gd name="connsiteX3" fmla="*/ 1908313 w 2472856"/>
                <a:gd name="connsiteY3" fmla="*/ 914417 h 1129102"/>
                <a:gd name="connsiteX4" fmla="*/ 2472856 w 2472856"/>
                <a:gd name="connsiteY4" fmla="*/ 1129102 h 1129102"/>
                <a:gd name="connsiteX0" fmla="*/ 0 w 2472856"/>
                <a:gd name="connsiteY0" fmla="*/ 1105248 h 1129102"/>
                <a:gd name="connsiteX1" fmla="*/ 707667 w 2472856"/>
                <a:gd name="connsiteY1" fmla="*/ 890562 h 1129102"/>
                <a:gd name="connsiteX2" fmla="*/ 1335819 w 2472856"/>
                <a:gd name="connsiteY2" fmla="*/ 16 h 1129102"/>
                <a:gd name="connsiteX3" fmla="*/ 1908313 w 2472856"/>
                <a:gd name="connsiteY3" fmla="*/ 914417 h 1129102"/>
                <a:gd name="connsiteX4" fmla="*/ 2472856 w 2472856"/>
                <a:gd name="connsiteY4" fmla="*/ 1129102 h 1129102"/>
                <a:gd name="connsiteX0" fmla="*/ 0 w 2472856"/>
                <a:gd name="connsiteY0" fmla="*/ 1105278 h 1129132"/>
                <a:gd name="connsiteX1" fmla="*/ 675862 w 2472856"/>
                <a:gd name="connsiteY1" fmla="*/ 874689 h 1129132"/>
                <a:gd name="connsiteX2" fmla="*/ 1335819 w 2472856"/>
                <a:gd name="connsiteY2" fmla="*/ 46 h 1129132"/>
                <a:gd name="connsiteX3" fmla="*/ 1908313 w 2472856"/>
                <a:gd name="connsiteY3" fmla="*/ 914447 h 1129132"/>
                <a:gd name="connsiteX4" fmla="*/ 2472856 w 2472856"/>
                <a:gd name="connsiteY4" fmla="*/ 1129132 h 1129132"/>
                <a:gd name="connsiteX0" fmla="*/ 0 w 2472856"/>
                <a:gd name="connsiteY0" fmla="*/ 1105240 h 1129094"/>
                <a:gd name="connsiteX1" fmla="*/ 675862 w 2472856"/>
                <a:gd name="connsiteY1" fmla="*/ 874651 h 1129094"/>
                <a:gd name="connsiteX2" fmla="*/ 1335819 w 2472856"/>
                <a:gd name="connsiteY2" fmla="*/ 8 h 1129094"/>
                <a:gd name="connsiteX3" fmla="*/ 1932167 w 2472856"/>
                <a:gd name="connsiteY3" fmla="*/ 890555 h 1129094"/>
                <a:gd name="connsiteX4" fmla="*/ 2472856 w 2472856"/>
                <a:gd name="connsiteY4" fmla="*/ 1129094 h 1129094"/>
                <a:gd name="connsiteX0" fmla="*/ 0 w 2536466"/>
                <a:gd name="connsiteY0" fmla="*/ 1105240 h 1121143"/>
                <a:gd name="connsiteX1" fmla="*/ 675862 w 2536466"/>
                <a:gd name="connsiteY1" fmla="*/ 874651 h 1121143"/>
                <a:gd name="connsiteX2" fmla="*/ 1335819 w 2536466"/>
                <a:gd name="connsiteY2" fmla="*/ 8 h 1121143"/>
                <a:gd name="connsiteX3" fmla="*/ 1932167 w 2536466"/>
                <a:gd name="connsiteY3" fmla="*/ 890555 h 1121143"/>
                <a:gd name="connsiteX4" fmla="*/ 2536466 w 2536466"/>
                <a:gd name="connsiteY4" fmla="*/ 1121143 h 1121143"/>
                <a:gd name="connsiteX0" fmla="*/ 0 w 2536466"/>
                <a:gd name="connsiteY0" fmla="*/ 1105328 h 1121231"/>
                <a:gd name="connsiteX1" fmla="*/ 636105 w 2536466"/>
                <a:gd name="connsiteY1" fmla="*/ 834983 h 1121231"/>
                <a:gd name="connsiteX2" fmla="*/ 1335819 w 2536466"/>
                <a:gd name="connsiteY2" fmla="*/ 96 h 1121231"/>
                <a:gd name="connsiteX3" fmla="*/ 1932167 w 2536466"/>
                <a:gd name="connsiteY3" fmla="*/ 890643 h 1121231"/>
                <a:gd name="connsiteX4" fmla="*/ 2536466 w 2536466"/>
                <a:gd name="connsiteY4" fmla="*/ 1121231 h 1121231"/>
                <a:gd name="connsiteX0" fmla="*/ 0 w 2536466"/>
                <a:gd name="connsiteY0" fmla="*/ 1105304 h 1121207"/>
                <a:gd name="connsiteX1" fmla="*/ 636105 w 2536466"/>
                <a:gd name="connsiteY1" fmla="*/ 834959 h 1121207"/>
                <a:gd name="connsiteX2" fmla="*/ 1335819 w 2536466"/>
                <a:gd name="connsiteY2" fmla="*/ 72 h 1121207"/>
                <a:gd name="connsiteX3" fmla="*/ 1987826 w 2536466"/>
                <a:gd name="connsiteY3" fmla="*/ 882667 h 1121207"/>
                <a:gd name="connsiteX4" fmla="*/ 2536466 w 2536466"/>
                <a:gd name="connsiteY4" fmla="*/ 1121207 h 1121207"/>
                <a:gd name="connsiteX0" fmla="*/ 0 w 2536466"/>
                <a:gd name="connsiteY0" fmla="*/ 962196 h 978099"/>
                <a:gd name="connsiteX1" fmla="*/ 636105 w 2536466"/>
                <a:gd name="connsiteY1" fmla="*/ 691851 h 978099"/>
                <a:gd name="connsiteX2" fmla="*/ 1343770 w 2536466"/>
                <a:gd name="connsiteY2" fmla="*/ 87 h 978099"/>
                <a:gd name="connsiteX3" fmla="*/ 1987826 w 2536466"/>
                <a:gd name="connsiteY3" fmla="*/ 739559 h 978099"/>
                <a:gd name="connsiteX4" fmla="*/ 2536466 w 2536466"/>
                <a:gd name="connsiteY4" fmla="*/ 978099 h 978099"/>
                <a:gd name="connsiteX0" fmla="*/ 0 w 2536466"/>
                <a:gd name="connsiteY0" fmla="*/ 962196 h 978099"/>
                <a:gd name="connsiteX1" fmla="*/ 636105 w 2536466"/>
                <a:gd name="connsiteY1" fmla="*/ 691851 h 978099"/>
                <a:gd name="connsiteX2" fmla="*/ 1343770 w 2536466"/>
                <a:gd name="connsiteY2" fmla="*/ 87 h 978099"/>
                <a:gd name="connsiteX3" fmla="*/ 1987826 w 2536466"/>
                <a:gd name="connsiteY3" fmla="*/ 739559 h 978099"/>
                <a:gd name="connsiteX4" fmla="*/ 2536466 w 2536466"/>
                <a:gd name="connsiteY4" fmla="*/ 978099 h 978099"/>
                <a:gd name="connsiteX0" fmla="*/ 0 w 2536466"/>
                <a:gd name="connsiteY0" fmla="*/ 962113 h 978016"/>
                <a:gd name="connsiteX1" fmla="*/ 636105 w 2536466"/>
                <a:gd name="connsiteY1" fmla="*/ 691768 h 978016"/>
                <a:gd name="connsiteX2" fmla="*/ 1343770 w 2536466"/>
                <a:gd name="connsiteY2" fmla="*/ 4 h 978016"/>
                <a:gd name="connsiteX3" fmla="*/ 1987826 w 2536466"/>
                <a:gd name="connsiteY3" fmla="*/ 739476 h 978016"/>
                <a:gd name="connsiteX4" fmla="*/ 2536466 w 2536466"/>
                <a:gd name="connsiteY4" fmla="*/ 978016 h 978016"/>
                <a:gd name="connsiteX0" fmla="*/ 0 w 2536466"/>
                <a:gd name="connsiteY0" fmla="*/ 962113 h 978016"/>
                <a:gd name="connsiteX1" fmla="*/ 636105 w 2536466"/>
                <a:gd name="connsiteY1" fmla="*/ 691768 h 978016"/>
                <a:gd name="connsiteX2" fmla="*/ 1285273 w 2536466"/>
                <a:gd name="connsiteY2" fmla="*/ 4 h 978016"/>
                <a:gd name="connsiteX3" fmla="*/ 1987826 w 2536466"/>
                <a:gd name="connsiteY3" fmla="*/ 739476 h 978016"/>
                <a:gd name="connsiteX4" fmla="*/ 2536466 w 2536466"/>
                <a:gd name="connsiteY4" fmla="*/ 978016 h 978016"/>
                <a:gd name="connsiteX0" fmla="*/ 0 w 2536466"/>
                <a:gd name="connsiteY0" fmla="*/ 955804 h 971707"/>
                <a:gd name="connsiteX1" fmla="*/ 636105 w 2536466"/>
                <a:gd name="connsiteY1" fmla="*/ 685459 h 971707"/>
                <a:gd name="connsiteX2" fmla="*/ 1318700 w 2536466"/>
                <a:gd name="connsiteY2" fmla="*/ 4 h 971707"/>
                <a:gd name="connsiteX3" fmla="*/ 1987826 w 2536466"/>
                <a:gd name="connsiteY3" fmla="*/ 733167 h 971707"/>
                <a:gd name="connsiteX4" fmla="*/ 2536466 w 2536466"/>
                <a:gd name="connsiteY4" fmla="*/ 971707 h 97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466" h="971707">
                  <a:moveTo>
                    <a:pt x="0" y="955804"/>
                  </a:moveTo>
                  <a:cubicBezTo>
                    <a:pt x="269681" y="922010"/>
                    <a:pt x="416322" y="844759"/>
                    <a:pt x="636105" y="685459"/>
                  </a:cubicBezTo>
                  <a:cubicBezTo>
                    <a:pt x="855888" y="526159"/>
                    <a:pt x="1093413" y="-1639"/>
                    <a:pt x="1318700" y="4"/>
                  </a:cubicBezTo>
                  <a:cubicBezTo>
                    <a:pt x="1543987" y="1647"/>
                    <a:pt x="1789043" y="570165"/>
                    <a:pt x="1987826" y="733167"/>
                  </a:cubicBezTo>
                  <a:cubicBezTo>
                    <a:pt x="2186609" y="896169"/>
                    <a:pt x="2468880" y="937251"/>
                    <a:pt x="2536466" y="97170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5815426" y="3980555"/>
              <a:ext cx="0" cy="1775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527384" y="5627986"/>
              <a:ext cx="28263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872717" y="4185984"/>
                  <a:ext cx="7007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𝜇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=0</m:t>
                        </m:r>
                      </m:oMath>
                    </m:oMathPara>
                  </a14:m>
                  <a:endParaRPr lang="ko-KR" altLang="en-US" sz="2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717" y="4185984"/>
                  <a:ext cx="700769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087" r="-6957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56409" y="5668930"/>
                  <a:ext cx="637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=1</m:t>
                        </m:r>
                      </m:oMath>
                    </m:oMathPara>
                  </a14:m>
                  <a:endParaRPr lang="ko-KR" altLang="en-US" sz="2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409" y="5668930"/>
                  <a:ext cx="63722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810" r="-76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/>
            <p:cNvCxnSpPr/>
            <p:nvPr/>
          </p:nvCxnSpPr>
          <p:spPr>
            <a:xfrm>
              <a:off x="5969251" y="4664568"/>
              <a:ext cx="0" cy="958911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902394" y="4515418"/>
              <a:ext cx="1225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이병우 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0.25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129507" y="5152513"/>
              <a:ext cx="0" cy="492073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20592" y="4906985"/>
              <a:ext cx="1116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김보수 </a:t>
              </a:r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1.5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3411661" y="3980555"/>
              <a:ext cx="1617794" cy="605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3411661" y="4947997"/>
              <a:ext cx="1627681" cy="675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932779" y="4525558"/>
              <a:ext cx="140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Normalizing</a:t>
              </a:r>
              <a:endPara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15960" y="804707"/>
            <a:ext cx="4441084" cy="5145421"/>
            <a:chOff x="6415960" y="804707"/>
            <a:chExt cx="4441084" cy="514542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469383">
              <a:off x="6415960" y="804707"/>
              <a:ext cx="4441084" cy="514542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9173" y="2924677"/>
              <a:ext cx="2604011" cy="855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55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54" y="1427801"/>
            <a:ext cx="6521911" cy="4351338"/>
          </a:xfrm>
        </p:spPr>
      </p:pic>
      <p:sp>
        <p:nvSpPr>
          <p:cNvPr id="5" name="TextBox 4"/>
          <p:cNvSpPr txBox="1"/>
          <p:nvPr/>
        </p:nvSpPr>
        <p:spPr>
          <a:xfrm>
            <a:off x="552202" y="581891"/>
            <a:ext cx="7183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눈에 넣어도 아프지 않을 딸이 있었는데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36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3964" y="577913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본 이야기와 관계 없는 이미지임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7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여기까지는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Descriptive(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기술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) 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통계였습니다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2" y="1450875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기술</a:t>
            </a:r>
            <a:r>
              <a:rPr lang="en-US" altLang="ko-KR" dirty="0"/>
              <a:t>(</a:t>
            </a:r>
            <a:r>
              <a:rPr lang="ko-KR" altLang="en-US" dirty="0"/>
              <a:t>記述</a:t>
            </a:r>
            <a:r>
              <a:rPr lang="en-US" altLang="ko-KR" dirty="0"/>
              <a:t>) </a:t>
            </a:r>
            <a:r>
              <a:rPr lang="ko-KR" altLang="en-US" dirty="0"/>
              <a:t>통계는 </a:t>
            </a:r>
            <a:endParaRPr lang="en-US" altLang="ko-KR" dirty="0" smtClean="0"/>
          </a:p>
          <a:p>
            <a:pPr algn="ctr"/>
            <a:r>
              <a:rPr lang="ko-KR" altLang="en-US" dirty="0" smtClean="0">
                <a:hlinkClick r:id="rId2"/>
              </a:rPr>
              <a:t>측정이나 </a:t>
            </a:r>
            <a:r>
              <a:rPr lang="ko-KR" altLang="en-US" dirty="0">
                <a:hlinkClick r:id="rId3"/>
              </a:rPr>
              <a:t>실험에서 수집한 자료의 정리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표현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요약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해석 등을 통해 자료의 특성을 규명하는 통계적 방법</a:t>
            </a:r>
            <a:endParaRPr lang="en-US" altLang="ko-KR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57" y="2512165"/>
            <a:ext cx="4919938" cy="3361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22195" y="2423406"/>
            <a:ext cx="5668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인자분석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판별분석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정준상관분석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주성분분석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(PCA), </a:t>
            </a:r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군집분석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(Data Clustering)</a:t>
            </a:r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등은 얘기하지 않았습니다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2195" y="3733730"/>
            <a:ext cx="5668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모두 알아야 할 필요는 없지만</a:t>
            </a:r>
            <a:endParaRPr lang="en-US" altLang="ko-KR" sz="24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만약 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Machine Learning</a:t>
            </a:r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을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하고 싶다면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..</a:t>
            </a: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주성분분석</a:t>
            </a:r>
            <a:r>
              <a:rPr lang="en-US" altLang="ko-KR" sz="2400" dirty="0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(PCA), SVD(</a:t>
            </a:r>
            <a:r>
              <a:rPr lang="ko-KR" altLang="en-US" sz="2400" dirty="0" err="1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특이값분해</a:t>
            </a:r>
            <a:r>
              <a:rPr lang="en-US" altLang="ko-KR" sz="2400" dirty="0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),</a:t>
            </a: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군집분석</a:t>
            </a:r>
            <a:r>
              <a:rPr lang="en-US" altLang="ko-KR" sz="2400" dirty="0" smtClean="0">
                <a:solidFill>
                  <a:srgbClr val="FF0000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(Data Clustering)</a:t>
            </a:r>
            <a:endParaRPr lang="en-US" altLang="ko-KR" sz="2400" dirty="0">
              <a:solidFill>
                <a:srgbClr val="FF0000"/>
              </a:solidFill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은 알아야 할 필요가 있습니다</a:t>
            </a:r>
            <a:r>
              <a:rPr lang="en-US" altLang="ko-KR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161" y="650728"/>
            <a:ext cx="11708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PCA,SVD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는 선형대수학의 한 분야입니다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  <a:p>
            <a:pPr algn="ctr"/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사실 선형대수학 그 자체보다 선형 대수학의 활용적 측면이 강합니다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  <a:p>
            <a:pPr algn="ctr"/>
            <a:endParaRPr lang="en-US" altLang="ko-KR" sz="28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영상인식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통계 데이터 분석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주성분 찾기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), 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데이터 압축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노이즈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제거 등에 사용됩니다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96587" y="3055103"/>
            <a:ext cx="3225855" cy="3158567"/>
            <a:chOff x="2613195" y="3055103"/>
            <a:chExt cx="3225855" cy="315856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195" y="3186280"/>
              <a:ext cx="3225855" cy="30273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09181" y="3055103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주성분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314627" y="3055103"/>
            <a:ext cx="3395140" cy="2828078"/>
            <a:chOff x="5962196" y="3055103"/>
            <a:chExt cx="3395140" cy="282807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2196" y="3516768"/>
              <a:ext cx="3395140" cy="23664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542730" y="3055103"/>
              <a:ext cx="2234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유</a:t>
              </a:r>
              <a:r>
                <a:rPr lang="ko-KR" altLang="en-US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값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(Eigen Value)</a:t>
              </a:r>
              <a:endPara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001952" y="3055103"/>
            <a:ext cx="3686175" cy="2359288"/>
            <a:chOff x="8001952" y="3055103"/>
            <a:chExt cx="3686175" cy="235928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952" y="3833241"/>
              <a:ext cx="3686175" cy="158115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72658" y="3055103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특이값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분해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(SVD)</a:t>
              </a:r>
              <a:endPara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5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84" y="3343656"/>
            <a:ext cx="9015984" cy="2304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84" y="1113816"/>
            <a:ext cx="8253984" cy="4267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305584" y="2103244"/>
            <a:ext cx="8253984" cy="802148"/>
            <a:chOff x="2305584" y="1719196"/>
            <a:chExt cx="8253984" cy="8021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584" y="2088528"/>
              <a:ext cx="8253984" cy="43281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776948" y="1719196"/>
              <a:ext cx="1311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Eigen Face</a:t>
              </a:r>
              <a:endPara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6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75" y="463265"/>
            <a:ext cx="4279451" cy="4444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0450" y="4907310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 * 32 = 1024 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9" y="713752"/>
            <a:ext cx="6855710" cy="13095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5" y="1945545"/>
            <a:ext cx="6898648" cy="1016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98" y="3255143"/>
            <a:ext cx="9210675" cy="24955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31085" y="5576302"/>
            <a:ext cx="7895018" cy="215444"/>
            <a:chOff x="781405" y="5576302"/>
            <a:chExt cx="7895018" cy="215444"/>
          </a:xfrm>
        </p:grpSpPr>
        <p:sp>
          <p:nvSpPr>
            <p:cNvPr id="8" name="TextBox 7"/>
            <p:cNvSpPr txBox="1"/>
            <p:nvPr/>
          </p:nvSpPr>
          <p:spPr>
            <a:xfrm>
              <a:off x="781405" y="5576302"/>
              <a:ext cx="1680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32*1(U) + 1(∑) + 1*32(V) = 65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84911" y="5576302"/>
              <a:ext cx="17427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32*5(U) + 5(∑) + 5*32(V) = 325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73504" y="5576302"/>
              <a:ext cx="19303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32*10(U) + 10(∑) + 10*32(V) = 650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41689" y="5576302"/>
              <a:ext cx="4347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1024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7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군집 분석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 Cluster Analysis, Data Clustering)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161" y="1443762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특정한 가설을 설정할 필요 없이 숨겨진 패턴을 찾을 수 있습니다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65984" y="2159004"/>
            <a:ext cx="3740514" cy="2090207"/>
            <a:chOff x="750166" y="3865647"/>
            <a:chExt cx="2810304" cy="1727444"/>
          </a:xfrm>
        </p:grpSpPr>
        <p:grpSp>
          <p:nvGrpSpPr>
            <p:cNvPr id="6" name="그룹 5"/>
            <p:cNvGrpSpPr/>
            <p:nvPr/>
          </p:nvGrpSpPr>
          <p:grpSpPr>
            <a:xfrm>
              <a:off x="750166" y="4081091"/>
              <a:ext cx="2810304" cy="1512000"/>
              <a:chOff x="750166" y="4081091"/>
              <a:chExt cx="2810304" cy="1512000"/>
            </a:xfrm>
          </p:grpSpPr>
          <p:pic>
            <p:nvPicPr>
              <p:cNvPr id="1029" name="Picture 5" descr="File:SLINK-Gaussian-data.sv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166" y="4081091"/>
                <a:ext cx="1405152" cy="15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ile:SLINK-density-data.sv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318" y="4081091"/>
                <a:ext cx="1405152" cy="15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359267" y="3865647"/>
              <a:ext cx="1592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Connectivity based clustering </a:t>
              </a:r>
              <a:endPara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hierarchical clustering)</a:t>
              </a:r>
              <a:endPara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021266" y="2110952"/>
            <a:ext cx="3306377" cy="2024867"/>
            <a:chOff x="4162678" y="3790830"/>
            <a:chExt cx="2484130" cy="1673444"/>
          </a:xfrm>
        </p:grpSpPr>
        <p:grpSp>
          <p:nvGrpSpPr>
            <p:cNvPr id="8" name="그룹 7"/>
            <p:cNvGrpSpPr/>
            <p:nvPr/>
          </p:nvGrpSpPr>
          <p:grpSpPr>
            <a:xfrm>
              <a:off x="4162678" y="4060274"/>
              <a:ext cx="2484130" cy="1404000"/>
              <a:chOff x="4162678" y="4060274"/>
              <a:chExt cx="2484130" cy="1404000"/>
            </a:xfrm>
          </p:grpSpPr>
          <p:pic>
            <p:nvPicPr>
              <p:cNvPr id="1034" name="Picture 10" descr="File:KMeans-Gaussian-data.sv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678" y="4060274"/>
                <a:ext cx="1304784" cy="14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File:KMeans-density-data.sv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3149" y="4182109"/>
                <a:ext cx="1153659" cy="1160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012018" y="3790830"/>
              <a:ext cx="1092595" cy="27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Centroid-based </a:t>
              </a:r>
              <a:r>
                <a:rPr lang="en-US" altLang="ko-KR" sz="800" b="1" dirty="0" smtClean="0"/>
                <a:t>clustering</a:t>
              </a:r>
            </a:p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(K-means)</a:t>
              </a:r>
              <a:endPara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34231" y="4418734"/>
            <a:ext cx="3204020" cy="1734894"/>
            <a:chOff x="6691833" y="3852385"/>
            <a:chExt cx="2407227" cy="143379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833" y="4067829"/>
              <a:ext cx="2407227" cy="121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086571" y="3852385"/>
              <a:ext cx="16177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Distribution-based </a:t>
              </a:r>
              <a:r>
                <a:rPr lang="en-US" altLang="ko-KR" sz="800" b="1" dirty="0" smtClean="0"/>
                <a:t>clustering</a:t>
              </a:r>
              <a:endParaRPr lang="en-US" altLang="ko-KR" sz="8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608878" y="4475360"/>
            <a:ext cx="4131152" cy="1597213"/>
            <a:chOff x="6490769" y="4613961"/>
            <a:chExt cx="3103795" cy="1320011"/>
          </a:xfrm>
        </p:grpSpPr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769" y="4853834"/>
              <a:ext cx="3103795" cy="108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342795" y="4613961"/>
              <a:ext cx="13997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Density-based </a:t>
              </a:r>
              <a:r>
                <a:rPr lang="en-US" altLang="ko-KR" sz="800" b="1" dirty="0" smtClean="0"/>
                <a:t>clustering</a:t>
              </a:r>
              <a:endParaRPr lang="en-US" altLang="ko-KR" sz="800" b="1" dirty="0"/>
            </a:p>
          </p:txBody>
        </p:sp>
      </p:grpSp>
      <p:sp>
        <p:nvSpPr>
          <p:cNvPr id="14" name="오른쪽 화살표 13"/>
          <p:cNvSpPr/>
          <p:nvPr/>
        </p:nvSpPr>
        <p:spPr>
          <a:xfrm rot="1504165">
            <a:off x="6869953" y="1856452"/>
            <a:ext cx="939338" cy="8604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K-means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78660" y="2231737"/>
            <a:ext cx="9834680" cy="2394526"/>
            <a:chOff x="669500" y="2232949"/>
            <a:chExt cx="9834680" cy="2394526"/>
          </a:xfrm>
        </p:grpSpPr>
        <p:pic>
          <p:nvPicPr>
            <p:cNvPr id="2050" name="Picture 2" descr="http://upload.wikimedia.org/wikipedia/commons/thumb/5/5e/K_Means_Example_Step_1.svg/197px-K_Means_Example_Step_1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293" y="2232949"/>
              <a:ext cx="1876425" cy="18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upload.wikimedia.org/wikipedia/commons/thumb/a/a5/K_Means_Example_Step_2.svg/197px-K_Means_Example_Step_2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944" y="2328199"/>
              <a:ext cx="1876425" cy="161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upload.wikimedia.org/wikipedia/commons/thumb/3/3e/K_Means_Example_Step_3.svg/197px-K_Means_Example_Step_3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595" y="2328199"/>
              <a:ext cx="1876425" cy="161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upload.wikimedia.org/wikipedia/commons/thumb/d/d2/K_Means_Example_Step_4.svg/197px-K_Means_Example_Step_4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246" y="2328199"/>
              <a:ext cx="1876425" cy="161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69500" y="3888811"/>
              <a:ext cx="2204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K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개의 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initial mean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을 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Random 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하게 생성합니다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5434" y="3888811"/>
              <a:ext cx="26354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Initial mean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들에 대한 각 관측들의 </a:t>
              </a:r>
              <a:r>
                <a:rPr lang="ko-KR" altLang="en-US" sz="14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최근거리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 평균을 바탕으로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K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개의 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cluster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가 생성됩니다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7085" y="3888811"/>
              <a:ext cx="26354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각 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cluster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의 중심점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(centroid)</a:t>
              </a:r>
            </a:p>
            <a:p>
              <a:pPr algn="ctr"/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을 다시 계산해서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새로운 중심점을 다시 설정합니다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68736" y="3888811"/>
              <a:ext cx="2635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관측값들이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 평균점에 근사 </a:t>
              </a:r>
              <a:r>
                <a:rPr lang="ko-KR" altLang="en-US" sz="14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될때까지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2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번째와 </a:t>
              </a:r>
              <a:r>
                <a:rPr lang="en-US" altLang="ko-KR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3</a:t>
              </a:r>
              <a:r>
                <a:rPr lang="ko-KR" altLang="en-US" sz="14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번째 단계를 반복합니다</a:t>
              </a:r>
              <a:endPara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778731" y="2755439"/>
              <a:ext cx="457200" cy="7647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250382" y="2755439"/>
              <a:ext cx="457200" cy="7647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722033" y="2755439"/>
              <a:ext cx="457200" cy="7647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4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73" y="1298005"/>
            <a:ext cx="4892386" cy="118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91" y="2653925"/>
            <a:ext cx="33337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시뮬레이션용 데이터를 생성합니다</a:t>
            </a:r>
            <a:r>
              <a:rPr lang="en-US" altLang="ko-KR" sz="3600" dirty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3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3" y="1619133"/>
            <a:ext cx="53721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초기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k-mean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을 임의로 정합니다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25" y="1673715"/>
            <a:ext cx="46863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3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05" y="2023394"/>
            <a:ext cx="4416136" cy="264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중심점에 가까운 </a:t>
            </a:r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관측값들을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찾습니다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62" y="1709305"/>
            <a:ext cx="46577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MspGOP6ij3Y/TxrbMxpXbjI/AAAAAAAAAN8/ApC9h1VxXNs/s1600/mother_to_be_giftbox_201104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398" y="1425060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societypages.org/socimages/files/2012/02/targ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2218" y="2725353"/>
            <a:ext cx="3810783" cy="31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2202" y="581891"/>
            <a:ext cx="417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쿠폰 북이 날라왔어요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36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1030" name="Picture 6" descr="http://www.10box.co.kr/shop/skin/season3/images/birthbox/gnb03_birth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7616" y="1294840"/>
            <a:ext cx="5164570" cy="28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54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9" y="2094807"/>
            <a:ext cx="4641498" cy="35899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1709305"/>
            <a:ext cx="46482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관측값들의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거리를 기준으로 중심점을 다시 계산합니다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3021677" y="3325091"/>
            <a:ext cx="195348" cy="56470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4572" y="3407387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거리계산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4572" y="3756242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가까운 애들 추출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4572" y="4156352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새로운 중심점 계산</a:t>
            </a:r>
          </a:p>
        </p:txBody>
      </p:sp>
      <p:cxnSp>
        <p:nvCxnSpPr>
          <p:cNvPr id="8" name="직선 화살표 연결선 7"/>
          <p:cNvCxnSpPr>
            <a:endCxn id="9" idx="1"/>
          </p:cNvCxnSpPr>
          <p:nvPr/>
        </p:nvCxnSpPr>
        <p:spPr>
          <a:xfrm>
            <a:off x="2766608" y="3956297"/>
            <a:ext cx="56796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66608" y="4364159"/>
            <a:ext cx="56796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7" y="1995055"/>
            <a:ext cx="3654889" cy="4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각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cluster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 속할 </a:t>
            </a:r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관측값들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지정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0" y="1824211"/>
            <a:ext cx="47148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4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16" y="1729046"/>
            <a:ext cx="3536385" cy="439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827" y="1565995"/>
            <a:ext cx="47910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중심점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(centroid) 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다시 계산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- 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최종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8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53" y="2362508"/>
            <a:ext cx="3812495" cy="213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5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8893" y="3025833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좀 쉽게 할 수 없을까요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73" y="1298005"/>
            <a:ext cx="4892386" cy="118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91" y="2653925"/>
            <a:ext cx="33337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161" y="687304"/>
            <a:ext cx="1170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다시 시뮬레이션용 데이터를 생성합니다</a:t>
            </a:r>
            <a:r>
              <a:rPr lang="en-US" altLang="ko-KR" sz="3600" dirty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44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40" y="1412283"/>
            <a:ext cx="5314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03" y="2568789"/>
            <a:ext cx="49244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1" y="1978414"/>
            <a:ext cx="53530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281238"/>
            <a:ext cx="52387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6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8339" y="3025833"/>
            <a:ext cx="8435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여기까지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Exploratory Analysis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였습니다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028825"/>
            <a:ext cx="5715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53594" y="641268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 이것들을 그냥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콱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14" y="1604093"/>
            <a:ext cx="2790825" cy="1638300"/>
          </a:xfrm>
          <a:prstGeom prst="rect">
            <a:avLst/>
          </a:prstGeom>
        </p:spPr>
      </p:pic>
      <p:pic>
        <p:nvPicPr>
          <p:cNvPr id="2052" name="Picture 4" descr="http://cfile205.uf.daum.net/image/016F484351CA32D701B3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444" y="2075156"/>
            <a:ext cx="3004458" cy="37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dimg.donga.com/wps/NEWS/IMAGE/2012/09/18/49480705.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50" y="1603816"/>
            <a:ext cx="48577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13" y="763375"/>
            <a:ext cx="57150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7803" y="4317473"/>
            <a:ext cx="6885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0.0000000122773803998988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5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1000616"/>
            <a:ext cx="47625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7143" y="1811061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주사위 하나를 굴려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6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 나올 확률은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8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78859" y="2930973"/>
                <a:ext cx="837089" cy="18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600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60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60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6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59" y="2930973"/>
                <a:ext cx="837089" cy="18269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0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8" y="455827"/>
            <a:ext cx="4381500" cy="4381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60706" y="656129"/>
            <a:ext cx="5298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주사위 두 개를 굴려 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11</a:t>
            </a:r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 나올 확률은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8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864739" y="466846"/>
                <a:ext cx="688009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헤움토닥토닥152" panose="02020603020101020101" pitchFamily="18" charset="-127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28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39" y="466846"/>
                <a:ext cx="68800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061986" y="1666366"/>
            <a:ext cx="420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혹시 이 문제가 어려우셨나요</a:t>
            </a:r>
            <a:r>
              <a:rPr lang="en-US" altLang="ko-KR" sz="28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8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86" y="2226688"/>
            <a:ext cx="38100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34099" y="5241304"/>
            <a:ext cx="882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확률이 어려운 첫 번째 이유는 바로 경우의 수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!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0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51862" y="2811139"/>
                <a:ext cx="8081599" cy="1235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확률 </a:t>
                </a:r>
                <a:r>
                  <a:rPr lang="en-US" altLang="ko-KR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latin typeface="Cambria Math"/>
                            <a:ea typeface="헤움토닥토닥152" panose="02020603020101020101" pitchFamily="18" charset="-127"/>
                          </a:rPr>
                        </m:ctrlPr>
                      </m:fPr>
                      <m:num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관심있는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사건이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발생할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경우의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수</m:t>
                        </m:r>
                      </m:num>
                      <m:den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전체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경우의</m:t>
                        </m:r>
                        <m:r>
                          <a:rPr lang="en-US" altLang="ko-KR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 </m:t>
                        </m:r>
                        <m:r>
                          <a:rPr lang="ko-KR" altLang="en-US" sz="4000" b="0" i="1" smtClean="0">
                            <a:latin typeface="Cambria Math"/>
                            <a:ea typeface="헤움토닥토닥152" panose="02020603020101020101" pitchFamily="18" charset="-127"/>
                          </a:rPr>
                          <m:t>수</m:t>
                        </m:r>
                      </m:den>
                    </m:f>
                  </m:oMath>
                </a14:m>
                <a:endParaRPr lang="ko-KR" altLang="en-US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862" y="2811139"/>
                <a:ext cx="8081599" cy="1235723"/>
              </a:xfrm>
              <a:prstGeom prst="rect">
                <a:avLst/>
              </a:prstGeom>
              <a:blipFill rotWithShape="1">
                <a:blip r:embed="rId2"/>
                <a:stretch>
                  <a:fillRect l="-26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6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61" y="1310387"/>
            <a:ext cx="80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주사위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2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개를 굴렸을 때 전체 경우의 수는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5" y="2505889"/>
            <a:ext cx="959838" cy="959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1716" y="2793076"/>
            <a:ext cx="45634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, 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, 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, 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, 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, 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{2,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pPr algn="ctr"/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algn="ctr"/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 ,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92298" y="2156844"/>
            <a:ext cx="5463477" cy="2090960"/>
            <a:chOff x="2292298" y="2156844"/>
            <a:chExt cx="5463477" cy="2090960"/>
          </a:xfrm>
        </p:grpSpPr>
        <p:cxnSp>
          <p:nvCxnSpPr>
            <p:cNvPr id="8" name="직선 화살표 연결선 7"/>
            <p:cNvCxnSpPr/>
            <p:nvPr/>
          </p:nvCxnSpPr>
          <p:spPr>
            <a:xfrm flipV="1">
              <a:off x="3408218" y="2593571"/>
              <a:ext cx="4347557" cy="24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740727" y="2156844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6</a:t>
              </a:r>
              <a:r>
                <a:rPr lang="ko-KR" altLang="en-US" sz="24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가지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292298" y="2734887"/>
              <a:ext cx="849913" cy="1512917"/>
              <a:chOff x="2292298" y="2734887"/>
              <a:chExt cx="849913" cy="1512917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3142211" y="2734887"/>
                <a:ext cx="0" cy="151291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292298" y="3260512"/>
                <a:ext cx="84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6</a:t>
                </a:r>
                <a:r>
                  <a:rPr lang="ko-KR" altLang="en-US" sz="24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rPr>
                  <a:t>가지</a:t>
                </a: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590640" y="444091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헤움토닥토닥152" panose="02020603020101020101" pitchFamily="18" charset="-127"/>
                <a:ea typeface="헤움토닥토닥152" panose="02020603020101020101" pitchFamily="18" charset="-127"/>
              </a:defRPr>
            </a:lvl1pPr>
          </a:lstStyle>
          <a:p>
            <a:r>
              <a:rPr lang="en-US" altLang="ko-KR" dirty="0"/>
              <a:t>6 * 6 = 36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33391" y="5290737"/>
                <a:ext cx="5977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400">
                    <a:latin typeface="헤움토닥토닥152" panose="02020603020101020101" pitchFamily="18" charset="-127"/>
                    <a:ea typeface="헤움토닥토닥152" panose="02020603020101020101" pitchFamily="18" charset="-127"/>
                  </a:defRPr>
                </a:lvl1pPr>
              </a:lstStyle>
              <a:p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개의 독립 사건을 </a:t>
                </a:r>
                <a:r>
                  <a:rPr lang="en-US" altLang="ko-KR" dirty="0" smtClean="0"/>
                  <a:t>r </a:t>
                </a:r>
                <a:r>
                  <a:rPr lang="ko-KR" altLang="en-US" dirty="0" smtClean="0"/>
                  <a:t>회 시행했을 때 경우의 수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391" y="5290737"/>
                <a:ext cx="597740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633"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61" y="1310387"/>
            <a:ext cx="80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진짜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관심있는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로또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1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등 당첨 확률은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0" y="2085098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99220" y="1377774"/>
            <a:ext cx="2862509" cy="2146882"/>
            <a:chOff x="1099221" y="1377774"/>
            <a:chExt cx="2862509" cy="2146882"/>
          </a:xfrm>
        </p:grpSpPr>
        <p:pic>
          <p:nvPicPr>
            <p:cNvPr id="12290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43240" y="2158828"/>
              <a:ext cx="157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45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개 번호에서 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6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개 번호 선택하기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291307" y="1377774"/>
            <a:ext cx="2862509" cy="2146882"/>
            <a:chOff x="1099221" y="1377774"/>
            <a:chExt cx="2862509" cy="2146882"/>
          </a:xfrm>
        </p:grpSpPr>
        <p:pic>
          <p:nvPicPr>
            <p:cNvPr id="8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716795" y="2025820"/>
              <a:ext cx="16273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ITE 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본부에서 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프로젝트에 투입할 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2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명 고르기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78392" y="3298014"/>
            <a:ext cx="2862509" cy="2146882"/>
            <a:chOff x="1099221" y="1377774"/>
            <a:chExt cx="2862509" cy="2146882"/>
          </a:xfrm>
        </p:grpSpPr>
        <p:pic>
          <p:nvPicPr>
            <p:cNvPr id="11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790534" y="1926064"/>
              <a:ext cx="1479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경마장에서 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10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마리의 말 중에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1,2,3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등 고르기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362283" y="2432463"/>
            <a:ext cx="32816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N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개가 속해있는</a:t>
            </a:r>
            <a:endParaRPr lang="en-US" altLang="ko-KR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Pool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에서 </a:t>
            </a:r>
            <a:endParaRPr lang="en-US" altLang="ko-KR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R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개 선택하기</a:t>
            </a:r>
          </a:p>
        </p:txBody>
      </p:sp>
    </p:spTree>
    <p:extLst>
      <p:ext uri="{BB962C8B-B14F-4D97-AF65-F5344CB8AC3E}">
        <p14:creationId xmlns:p14="http://schemas.microsoft.com/office/powerpoint/2010/main" val="981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90" y="1003167"/>
            <a:ext cx="1430027" cy="1430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15" y="1003166"/>
            <a:ext cx="1819373" cy="1430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86" y="414780"/>
            <a:ext cx="1866508" cy="27997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213" y="1003166"/>
            <a:ext cx="1419225" cy="1400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683" y="191964"/>
            <a:ext cx="6463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BD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그룹을 소개합니다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0364" y="2993300"/>
            <a:ext cx="404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BD</a:t>
            </a:r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그룹에서 제일 잘생긴 두 사람을</a:t>
            </a:r>
            <a:endParaRPr lang="en-US" altLang="ko-KR" sz="2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고르는 모든 경우의 수는</a:t>
            </a:r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33687" y="3811631"/>
            <a:ext cx="2137713" cy="845212"/>
            <a:chOff x="691006" y="3811631"/>
            <a:chExt cx="2137713" cy="84521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06" y="3811631"/>
              <a:ext cx="845212" cy="84521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386" y="3811631"/>
              <a:ext cx="1075333" cy="845212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633687" y="4875131"/>
            <a:ext cx="1920219" cy="846324"/>
            <a:chOff x="691006" y="4875131"/>
            <a:chExt cx="1920219" cy="84632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386" y="4875131"/>
              <a:ext cx="857839" cy="84632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06" y="4875131"/>
              <a:ext cx="845212" cy="84521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3582186" y="5036127"/>
            <a:ext cx="232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누락 없이</a:t>
            </a:r>
            <a:r>
              <a: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중복 없이 </a:t>
            </a:r>
            <a:endParaRPr lang="en-US" altLang="ko-KR" sz="1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모두 골라졌습니다</a:t>
            </a:r>
            <a:r>
              <a:rPr lang="en-US" altLang="ko-KR" sz="1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.!!!</a:t>
            </a:r>
            <a:endParaRPr lang="ko-KR" altLang="en-US" sz="1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1060" y="5794636"/>
            <a:ext cx="2151755" cy="846324"/>
            <a:chOff x="678379" y="5794636"/>
            <a:chExt cx="2151755" cy="84632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379" y="5794636"/>
              <a:ext cx="857839" cy="8463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386" y="5794636"/>
              <a:ext cx="1076748" cy="84632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377232" y="2993300"/>
            <a:ext cx="404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BD </a:t>
            </a:r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그룹에서 잘생긴 순서대로 </a:t>
            </a:r>
            <a:endParaRPr lang="en-US" altLang="ko-KR" sz="2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2</a:t>
            </a:r>
            <a:r>
              <a:rPr lang="ko-KR" altLang="en-US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명을 나열하는 경우의 수는</a:t>
            </a:r>
            <a:r>
              <a:rPr lang="en-US" altLang="ko-KR" sz="2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2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46276" y="3811631"/>
            <a:ext cx="2137713" cy="845212"/>
            <a:chOff x="691006" y="3811631"/>
            <a:chExt cx="2137713" cy="84521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06" y="3811631"/>
              <a:ext cx="845212" cy="84521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386" y="3811631"/>
              <a:ext cx="1075333" cy="845212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6146276" y="4875131"/>
            <a:ext cx="1920219" cy="846324"/>
            <a:chOff x="691006" y="4875131"/>
            <a:chExt cx="1920219" cy="84632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386" y="4875131"/>
              <a:ext cx="857839" cy="84632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06" y="4875131"/>
              <a:ext cx="845212" cy="845212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714507" y="3806033"/>
            <a:ext cx="2017144" cy="845212"/>
            <a:chOff x="8714507" y="3806033"/>
            <a:chExt cx="2017144" cy="84521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507" y="3811631"/>
              <a:ext cx="1061090" cy="83401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6439" y="3806033"/>
              <a:ext cx="845212" cy="845212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8714507" y="4875131"/>
            <a:ext cx="2029771" cy="846324"/>
            <a:chOff x="8714507" y="4875131"/>
            <a:chExt cx="2029771" cy="846324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507" y="4875131"/>
              <a:ext cx="1061090" cy="83401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6439" y="4875131"/>
              <a:ext cx="857839" cy="846324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6150783" y="5938631"/>
            <a:ext cx="1898371" cy="846324"/>
            <a:chOff x="6150783" y="5938631"/>
            <a:chExt cx="1898371" cy="84632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0783" y="5938631"/>
              <a:ext cx="857839" cy="84632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3942" y="5938631"/>
              <a:ext cx="845212" cy="845212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816132" y="5930659"/>
            <a:ext cx="2135744" cy="854296"/>
            <a:chOff x="8816132" y="5930659"/>
            <a:chExt cx="2135744" cy="85429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786" y="5930659"/>
              <a:ext cx="1061090" cy="83401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6132" y="5938631"/>
              <a:ext cx="857839" cy="846324"/>
            </a:xfrm>
            <a:prstGeom prst="rect">
              <a:avLst/>
            </a:prstGeom>
          </p:spPr>
        </p:pic>
      </p:grpSp>
      <p:sp>
        <p:nvSpPr>
          <p:cNvPr id="44" name="타원 43"/>
          <p:cNvSpPr/>
          <p:nvPr/>
        </p:nvSpPr>
        <p:spPr>
          <a:xfrm>
            <a:off x="5335569" y="3392613"/>
            <a:ext cx="6127423" cy="17910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9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2" grpId="0"/>
      <p:bldP spid="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449" y="1675157"/>
            <a:ext cx="41216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순서가 중요하다면 </a:t>
            </a:r>
            <a:endParaRPr lang="en-US" altLang="ko-KR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순열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(Permutation)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67728" y="1717123"/>
            <a:ext cx="3491394" cy="1239506"/>
            <a:chOff x="1587580" y="1888995"/>
            <a:chExt cx="3491394" cy="1239506"/>
          </a:xfrm>
        </p:grpSpPr>
        <p:grpSp>
          <p:nvGrpSpPr>
            <p:cNvPr id="8" name="그룹 7"/>
            <p:cNvGrpSpPr/>
            <p:nvPr/>
          </p:nvGrpSpPr>
          <p:grpSpPr>
            <a:xfrm>
              <a:off x="1587580" y="2185583"/>
              <a:ext cx="691782" cy="646331"/>
              <a:chOff x="3238380" y="2497974"/>
              <a:chExt cx="69178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3312621" y="2497974"/>
                    <a:ext cx="61754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  <m:t>𝑃</m:t>
                          </m:r>
                        </m:oMath>
                      </m:oMathPara>
                    </a14:m>
                    <a:endParaRPr lang="ko-KR" altLang="en-US" sz="54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2621" y="2497974"/>
                    <a:ext cx="617541" cy="646331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38380" y="2518180"/>
                    <a:ext cx="36612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  <m:t>𝑛</m:t>
                          </m:r>
                        </m:oMath>
                      </m:oMathPara>
                    </a14:m>
                    <a:endParaRPr lang="ko-KR" altLang="en-US" sz="28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380" y="2518180"/>
                    <a:ext cx="366126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582310" y="2734992"/>
                    <a:ext cx="3478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28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310" y="2734992"/>
                    <a:ext cx="347852" cy="338554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2549051" y="1888995"/>
                  <a:ext cx="2529923" cy="1239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헤움토닥토닥152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/>
                                    <a:ea typeface="헤움토닥토닥152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𝑛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−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ko-KR" altLang="en-US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051" y="1888995"/>
                  <a:ext cx="2529923" cy="123950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501039" y="3697115"/>
            <a:ext cx="47724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순서가 중요하지 않다면 </a:t>
            </a:r>
            <a:endParaRPr lang="en-US" altLang="ko-KR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조합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(Combination)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24549" y="3614101"/>
            <a:ext cx="3977681" cy="1239506"/>
            <a:chOff x="1587580" y="4990414"/>
            <a:chExt cx="3977681" cy="1239506"/>
          </a:xfrm>
        </p:grpSpPr>
        <p:grpSp>
          <p:nvGrpSpPr>
            <p:cNvPr id="10" name="그룹 9"/>
            <p:cNvGrpSpPr/>
            <p:nvPr/>
          </p:nvGrpSpPr>
          <p:grpSpPr>
            <a:xfrm>
              <a:off x="1587580" y="5287002"/>
              <a:ext cx="691782" cy="584775"/>
              <a:chOff x="3238380" y="2497974"/>
              <a:chExt cx="691782" cy="5847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312621" y="2497974"/>
                    <a:ext cx="53771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ko-KR" altLang="en-US" sz="5400" dirty="0" smtClean="0">
                      <a:latin typeface="Cambria Math" panose="02040503050406030204" pitchFamily="18" charset="0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2621" y="2497974"/>
                    <a:ext cx="537711" cy="58477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238380" y="2518180"/>
                    <a:ext cx="36612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  <m:t>𝑛</m:t>
                          </m:r>
                        </m:oMath>
                      </m:oMathPara>
                    </a14:m>
                    <a:endParaRPr lang="ko-KR" altLang="en-US" sz="28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380" y="2518180"/>
                    <a:ext cx="3661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582310" y="2734992"/>
                    <a:ext cx="3478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/>
                              <a:ea typeface="헤움토닥토닥152" panose="02020603020101020101" pitchFamily="18" charset="-127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2800" dirty="0" smtClean="0">
                      <a:latin typeface="헤움토닥토닥152" panose="02020603020101020101" pitchFamily="18" charset="-127"/>
                      <a:ea typeface="헤움토닥토닥152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2310" y="2734992"/>
                    <a:ext cx="347852" cy="338554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549051" y="4990414"/>
                  <a:ext cx="3016210" cy="12395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헤움토닥토닥152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𝑟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/>
                                    <a:ea typeface="헤움토닥토닥152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𝑛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−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ko-KR" altLang="en-US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051" y="4990414"/>
                  <a:ext cx="3016210" cy="123950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432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422" y="1310387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그래서 진짜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관심있는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로또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1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등 당첨 확률은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?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0" y="2085098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file25.uf.tistory.com/image/176CE23A51383C481E3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158877"/>
            <a:ext cx="4762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2202" y="581891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하지만 사실을 확인해 보니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36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4153" y="1498922"/>
            <a:ext cx="4939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로또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1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등 당첨 확률은</a:t>
            </a:r>
            <a:r>
              <a:rPr lang="en-US" altLang="ko-KR" sz="4000" dirty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= 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8570" y="1951346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45</a:t>
            </a:r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번호 중 </a:t>
            </a:r>
            <a:r>
              <a:rPr lang="en-US" altLang="ko-KR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6</a:t>
            </a:r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번호를 </a:t>
            </a:r>
            <a:endParaRPr lang="en-US" altLang="ko-KR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순서에 관계없이 고르는 경우의 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2186" y="1242151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6</a:t>
            </a:r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번호가 </a:t>
            </a:r>
            <a:r>
              <a:rPr lang="en-US" altLang="ko-KR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</a:t>
            </a:r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등과 같을</a:t>
            </a:r>
            <a:endParaRPr lang="en-US" altLang="ko-KR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경우의 수</a:t>
            </a:r>
            <a:endParaRPr lang="en-US" altLang="ko-KR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23729" y="1888482"/>
            <a:ext cx="3555663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564765" y="3616184"/>
            <a:ext cx="3555663" cy="2224924"/>
            <a:chOff x="688071" y="3823577"/>
            <a:chExt cx="3555663" cy="222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03315" y="4792452"/>
                  <a:ext cx="2811924" cy="12560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헤움토닥토닥152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45!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6!</m:t>
                            </m:r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/>
                                    <a:ea typeface="헤움토닥토닥152" panose="02020603020101020101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  <a:ea typeface="헤움토닥토닥152" panose="02020603020101020101" pitchFamily="18" charset="-127"/>
                                  </a:rPr>
                                  <m:t>45−6</m:t>
                                </m:r>
                              </m:e>
                            </m:d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헤움토닥토닥152" panose="02020603020101020101" pitchFamily="18" charset="-127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ko-KR" altLang="en-US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15" y="4792452"/>
                  <a:ext cx="2811924" cy="125604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연결선 13"/>
            <p:cNvCxnSpPr/>
            <p:nvPr/>
          </p:nvCxnSpPr>
          <p:spPr>
            <a:xfrm>
              <a:off x="688071" y="4699241"/>
              <a:ext cx="3555663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248695" y="3823577"/>
                  <a:ext cx="43441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헤움토닥토닥152" panose="02020603020101020101" pitchFamily="18" charset="-127"/>
                          </a:rPr>
                          <m:t>1</m:t>
                        </m:r>
                      </m:oMath>
                    </m:oMathPara>
                  </a14:m>
                  <a:endParaRPr lang="ko-KR" altLang="en-US" sz="4000" dirty="0" smtClean="0">
                    <a:latin typeface="헤움토닥토닥152" panose="02020603020101020101" pitchFamily="18" charset="-127"/>
                    <a:ea typeface="헤움토닥토닥152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695" y="3823577"/>
                  <a:ext cx="434413" cy="6155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/>
          <p:cNvGrpSpPr/>
          <p:nvPr/>
        </p:nvGrpSpPr>
        <p:grpSpPr>
          <a:xfrm>
            <a:off x="6110776" y="4029648"/>
            <a:ext cx="2036684" cy="924400"/>
            <a:chOff x="5922239" y="4542242"/>
            <a:chExt cx="2036684" cy="924400"/>
          </a:xfrm>
        </p:grpSpPr>
        <p:sp>
          <p:nvSpPr>
            <p:cNvPr id="17" name="TextBox 16"/>
            <p:cNvSpPr txBox="1"/>
            <p:nvPr/>
          </p:nvSpPr>
          <p:spPr>
            <a:xfrm>
              <a:off x="6159796" y="5097310"/>
              <a:ext cx="1636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Choose(45,6)</a:t>
              </a:r>
              <a:endPara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922239" y="5029179"/>
              <a:ext cx="2036684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16225" y="454224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1</a:t>
              </a:r>
              <a:endParaRPr lang="ko-KR" altLang="en-US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055111" y="4336285"/>
            <a:ext cx="17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1.227738e-07</a:t>
            </a:r>
            <a:endParaRPr lang="ko-KR" altLang="en-US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39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514350"/>
            <a:ext cx="84391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809508" y="1115424"/>
            <a:ext cx="8446856" cy="2553254"/>
            <a:chOff x="1884922" y="275296"/>
            <a:chExt cx="8446856" cy="2553254"/>
          </a:xfrm>
        </p:grpSpPr>
        <p:sp>
          <p:nvSpPr>
            <p:cNvPr id="4" name="TextBox 3"/>
            <p:cNvSpPr txBox="1"/>
            <p:nvPr/>
          </p:nvSpPr>
          <p:spPr>
            <a:xfrm>
              <a:off x="2911265" y="275296"/>
              <a:ext cx="63694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몬티</a:t>
              </a:r>
              <a:r>
                <a: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홀</a:t>
              </a:r>
              <a:r>
                <a:rPr lang="en-US" altLang="ko-KR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(Monty Hall) </a:t>
              </a:r>
              <a:r>
                <a: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</a:t>
              </a:r>
            </a:p>
          </p:txBody>
        </p:sp>
        <p:pic>
          <p:nvPicPr>
            <p:cNvPr id="1026" name="Picture 2" descr="http://upload.wikimedia.org/wikipedia/commons/thumb/3/3f/Monty_open_door.svg/180px-Monty_open_door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4922" y="1767524"/>
              <a:ext cx="1714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751869" y="1658999"/>
              <a:ext cx="6579909" cy="1169551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세 개의 문 중에 하나를 선택하여 문 뒤에 있는 선물을 가질 수 있는 </a:t>
              </a:r>
              <a:r>
                <a:rPr lang="ko-KR" altLang="en-US" sz="1400" dirty="0" err="1"/>
                <a:t>게임쇼에</a:t>
              </a:r>
              <a:r>
                <a:rPr lang="ko-KR" altLang="en-US" sz="1400" dirty="0"/>
                <a:t> 참가했다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한 문 뒤에는 </a:t>
              </a:r>
              <a:r>
                <a:rPr lang="ko-KR" altLang="en-US" sz="1400" dirty="0">
                  <a:hlinkClick r:id="rId3" tooltip="자동차"/>
                </a:rPr>
                <a:t>자동차</a:t>
              </a:r>
              <a:r>
                <a:rPr lang="ko-KR" altLang="en-US" sz="1400" dirty="0"/>
                <a:t>가 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나머지 두 문 뒤에는 </a:t>
              </a:r>
              <a:r>
                <a:rPr lang="ko-KR" altLang="en-US" sz="1400" dirty="0">
                  <a:hlinkClick r:id="rId4" tooltip="염소 (동물)"/>
                </a:rPr>
                <a:t>염소</a:t>
              </a:r>
              <a:r>
                <a:rPr lang="ko-KR" altLang="en-US" sz="1400" dirty="0"/>
                <a:t>가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이때 어떤 사람이 예를 들어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번 문을 선택했을 때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게임쇼</a:t>
              </a:r>
              <a:r>
                <a:rPr lang="ko-KR" altLang="en-US" sz="1400" dirty="0"/>
                <a:t> 진행자는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번 문을 열어 </a:t>
              </a:r>
              <a:r>
                <a:rPr lang="ko-KR" altLang="en-US" sz="1400" dirty="0" err="1"/>
                <a:t>문뒤에</a:t>
              </a:r>
              <a:r>
                <a:rPr lang="ko-KR" altLang="en-US" sz="1400" dirty="0"/>
                <a:t> 염소가 있음을 보여주면서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번 대신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번을 선택하겠냐고 물었다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이때 원래 선택했던 번호를 바꾸는 것이 유리할까</a:t>
              </a:r>
              <a:r>
                <a:rPr lang="en-US" altLang="ko-KR" sz="1400" dirty="0"/>
                <a:t>?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59497" y="3864989"/>
            <a:ext cx="10304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이때 진행자는 자동차와 염소가 어떤 문에 있는지 알고 있기 때문에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진행자가 자동차가 있는 문을 여는 일은 발생하지 않는다</a:t>
            </a:r>
            <a:r>
              <a:rPr lang="en-US" altLang="ko-KR" sz="1400" i="1" dirty="0"/>
              <a:t>.</a:t>
            </a:r>
            <a:endParaRPr lang="ko-KR" altLang="en-US" sz="1400" i="1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5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422" y="199876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조건부 확률에 대한 문제 입니다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6436" y="1432874"/>
                <a:ext cx="5849550" cy="1072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P(A|B)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𝑃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𝐴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𝑃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𝐵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4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P(B) </a:t>
                </a:r>
                <a14:m>
                  <m:oMath xmlns:m="http://schemas.openxmlformats.org/officeDocument/2006/math">
                    <m:r>
                      <a:rPr lang="en-US" altLang="ko-K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6" y="1432874"/>
                <a:ext cx="5849550" cy="1072858"/>
              </a:xfrm>
              <a:prstGeom prst="rect">
                <a:avLst/>
              </a:prstGeom>
              <a:blipFill rotWithShape="0">
                <a:blip r:embed="rId2"/>
                <a:stretch>
                  <a:fillRect l="-3754" b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051248" y="1508289"/>
            <a:ext cx="4307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사건 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A, B 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있</a:t>
            </a:r>
            <a:r>
              <a:rPr lang="ko-KR" altLang="en-US" sz="2000" dirty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고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endParaRPr lang="en-US" altLang="ko-KR" sz="20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사건 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B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</a:t>
            </a:r>
            <a:r>
              <a:rPr lang="en-US" altLang="ko-KR" sz="2000" dirty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일어났을 때 사건 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A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 일어날 확률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136" y="2830789"/>
            <a:ext cx="1057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주사위 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2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개가 있고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사건</a:t>
            </a:r>
            <a:r>
              <a:rPr lang="en-US" altLang="ko-KR" sz="2000" b="1" dirty="0" smtClean="0">
                <a:solidFill>
                  <a:srgbClr val="FF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A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를 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1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번째 주사위를 굴리는 사건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사건 </a:t>
            </a:r>
            <a:r>
              <a:rPr lang="en-US" altLang="ko-KR" sz="2000" b="1" dirty="0" smtClean="0">
                <a:solidFill>
                  <a:srgbClr val="FF0000"/>
                </a:solidFill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B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를 </a:t>
            </a:r>
            <a:r>
              <a:rPr lang="en-US" altLang="ko-KR" sz="2000" dirty="0" err="1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2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번째 주사위를 굴리는 사건이라고 합시다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.</a:t>
            </a:r>
            <a:endParaRPr lang="ko-KR" altLang="en-US" sz="20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594" y="3555956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A = 2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인</a:t>
            </a:r>
            <a:r>
              <a:rPr lang="en-US" altLang="ko-KR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확률을 봅시다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80064"/>
              </p:ext>
            </p:extLst>
          </p:nvPr>
        </p:nvGraphicFramePr>
        <p:xfrm>
          <a:off x="518288" y="3968708"/>
          <a:ext cx="2686824" cy="263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53"/>
                <a:gridCol w="335853"/>
                <a:gridCol w="335853"/>
                <a:gridCol w="335853"/>
                <a:gridCol w="335853"/>
                <a:gridCol w="335853"/>
                <a:gridCol w="335853"/>
                <a:gridCol w="335853"/>
              </a:tblGrid>
              <a:tr h="32993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2993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993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66939" y="4911039"/>
                <a:ext cx="1925527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P(A=2)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36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6</m:t>
                        </m:r>
                      </m:den>
                    </m:f>
                  </m:oMath>
                </a14:m>
                <a:endPara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939" y="4911039"/>
                <a:ext cx="1925527" cy="485774"/>
              </a:xfrm>
              <a:prstGeom prst="rect">
                <a:avLst/>
              </a:prstGeom>
              <a:blipFill rotWithShape="0">
                <a:blip r:embed="rId3"/>
                <a:stretch>
                  <a:fillRect l="-2532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92124"/>
              </p:ext>
            </p:extLst>
          </p:nvPr>
        </p:nvGraphicFramePr>
        <p:xfrm>
          <a:off x="5707836" y="3956066"/>
          <a:ext cx="2686824" cy="263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53"/>
                <a:gridCol w="335853"/>
                <a:gridCol w="335853"/>
                <a:gridCol w="335853"/>
                <a:gridCol w="335853"/>
                <a:gridCol w="335853"/>
                <a:gridCol w="335853"/>
                <a:gridCol w="335853"/>
              </a:tblGrid>
              <a:tr h="32993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2993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993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299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23449" y="3248180"/>
                <a:ext cx="26556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</m:oMath>
                </a14:m>
                <a:r>
                  <a:rPr lang="ko-KR" altLang="en-US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 일 때 </a:t>
                </a:r>
                <a:r>
                  <a:rPr lang="en-US" altLang="ko-KR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A=2 </a:t>
                </a:r>
                <a:r>
                  <a:rPr lang="ko-KR" altLang="en-US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인</a:t>
                </a:r>
                <a:endParaRPr lang="en-US" altLang="ko-KR" sz="20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endParaRPr>
              </a:p>
              <a:p>
                <a:pPr algn="ctr"/>
                <a:r>
                  <a:rPr lang="ko-KR" altLang="en-US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확률은 어떻게 될까요</a:t>
                </a:r>
                <a:r>
                  <a:rPr lang="en-US" altLang="ko-KR" sz="2000" dirty="0" smtClean="0">
                    <a:latin typeface="헤움토닥토닥132" panose="02020603020101020101" pitchFamily="18" charset="-127"/>
                    <a:ea typeface="헤움토닥토닥132" panose="02020603020101020101" pitchFamily="18" charset="-127"/>
                  </a:rPr>
                  <a:t>?</a:t>
                </a:r>
                <a:endParaRPr lang="ko-KR" altLang="en-US" sz="20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449" y="3248180"/>
                <a:ext cx="2655600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294" t="-6897" r="-1606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479505" y="4771522"/>
                <a:ext cx="2903359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P(A=2|A+B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10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=0.3</m:t>
                    </m:r>
                  </m:oMath>
                </a14:m>
                <a:endPara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505" y="4771522"/>
                <a:ext cx="2903359" cy="485774"/>
              </a:xfrm>
              <a:prstGeom prst="rect">
                <a:avLst/>
              </a:prstGeom>
              <a:blipFill rotWithShape="0">
                <a:blip r:embed="rId5"/>
                <a:stretch>
                  <a:fillRect l="-1891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(X=2|Y=1, M=3)=\frac{P(M=3|X=2, Y=1)P(X=2|Y=1)}{P(M=3|Y=1)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60" y="2668895"/>
            <a:ext cx="5562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809508" y="144463"/>
            <a:ext cx="8446856" cy="1978219"/>
            <a:chOff x="1884922" y="-695665"/>
            <a:chExt cx="8446856" cy="1978219"/>
          </a:xfrm>
        </p:grpSpPr>
        <p:sp>
          <p:nvSpPr>
            <p:cNvPr id="7" name="TextBox 6"/>
            <p:cNvSpPr txBox="1"/>
            <p:nvPr/>
          </p:nvSpPr>
          <p:spPr>
            <a:xfrm>
              <a:off x="2929366" y="-695665"/>
              <a:ext cx="63694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몬티</a:t>
              </a:r>
              <a:r>
                <a: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홀</a:t>
              </a:r>
              <a:r>
                <a:rPr lang="en-US" altLang="ko-KR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(Monty Hall) </a:t>
              </a:r>
              <a:r>
                <a: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</a:t>
              </a:r>
            </a:p>
          </p:txBody>
        </p:sp>
        <p:pic>
          <p:nvPicPr>
            <p:cNvPr id="8" name="Picture 2" descr="http://upload.wikimedia.org/wikipedia/commons/thumb/3/3f/Monty_open_door.svg/180px-Monty_open_door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4922" y="221528"/>
              <a:ext cx="1714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751869" y="113003"/>
              <a:ext cx="6579909" cy="1169551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세 개의 문 중에 하나를 선택하여 문 뒤에 있는 선물을 가질 수 있는 </a:t>
              </a:r>
              <a:r>
                <a:rPr lang="ko-KR" altLang="en-US" sz="1400" dirty="0" err="1"/>
                <a:t>게임쇼에</a:t>
              </a:r>
              <a:r>
                <a:rPr lang="ko-KR" altLang="en-US" sz="1400" dirty="0"/>
                <a:t> 참가했다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한 문 뒤에는 </a:t>
              </a:r>
              <a:r>
                <a:rPr lang="ko-KR" altLang="en-US" sz="1400" dirty="0">
                  <a:hlinkClick r:id="rId4" tooltip="자동차"/>
                </a:rPr>
                <a:t>자동차</a:t>
              </a:r>
              <a:r>
                <a:rPr lang="ko-KR" altLang="en-US" sz="1400" dirty="0"/>
                <a:t>가 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나머지 두 문 뒤에는 </a:t>
              </a:r>
              <a:r>
                <a:rPr lang="ko-KR" altLang="en-US" sz="1400" dirty="0">
                  <a:hlinkClick r:id="rId5" tooltip="염소 (동물)"/>
                </a:rPr>
                <a:t>염소</a:t>
              </a:r>
              <a:r>
                <a:rPr lang="ko-KR" altLang="en-US" sz="1400" dirty="0"/>
                <a:t>가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이때 어떤 사람이 예를 들어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번 문을 선택했을 때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게임쇼</a:t>
              </a:r>
              <a:r>
                <a:rPr lang="ko-KR" altLang="en-US" sz="1400" dirty="0"/>
                <a:t> 진행자는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번 문을 열어 </a:t>
              </a:r>
              <a:r>
                <a:rPr lang="ko-KR" altLang="en-US" sz="1400" dirty="0" err="1"/>
                <a:t>문뒤에</a:t>
              </a:r>
              <a:r>
                <a:rPr lang="ko-KR" altLang="en-US" sz="1400" dirty="0"/>
                <a:t> 염소가 있음을 보여주면서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번 대신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번을 선택하겠냐고 물었다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이때 원래 선택했던 번호를 바꾸는 것이 유리할까</a:t>
              </a:r>
              <a:r>
                <a:rPr lang="en-US" altLang="ko-KR" sz="1400" dirty="0"/>
                <a:t>?</a:t>
              </a:r>
              <a:endPara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34911" y="2137558"/>
            <a:ext cx="10304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이때 진행자는 자동차와 염소가 어떤 문에 있는지 알고 있기 때문에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진행자가 자동차가 있는 문을 여는 일은 발생하지 않는다</a:t>
            </a:r>
            <a:r>
              <a:rPr lang="en-US" altLang="ko-KR" sz="1400" i="1" dirty="0"/>
              <a:t>.</a:t>
            </a:r>
            <a:endParaRPr lang="ko-KR" altLang="en-US" sz="1400" i="1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870" y="2640320"/>
            <a:ext cx="2352675" cy="485775"/>
          </a:xfrm>
          <a:prstGeom prst="rect">
            <a:avLst/>
          </a:prstGeom>
        </p:spPr>
      </p:pic>
      <p:pic>
        <p:nvPicPr>
          <p:cNvPr id="3076" name="Picture 4" descr="http://upload.wikimedia.org/wikipedia/commons/thumb/d/de/Monty_tree_door1.svg/555px-Monty_tree_door1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1" y="4036740"/>
            <a:ext cx="3531054" cy="18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552" y="3321080"/>
            <a:ext cx="7440205" cy="33081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3826" y="3227474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참가자가 첫 번째 문을 선택했고</a:t>
            </a:r>
            <a:r>
              <a:rPr lang="en-US" altLang="ko-KR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</a:t>
            </a:r>
          </a:p>
          <a:p>
            <a:r>
              <a:rPr lang="ko-KR" altLang="en-US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사회자는 차가 없는 문을 열어서 보여준 다음</a:t>
            </a:r>
            <a:r>
              <a:rPr lang="en-US" altLang="ko-KR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</a:t>
            </a:r>
          </a:p>
          <a:p>
            <a:r>
              <a:rPr lang="ko-KR" altLang="en-US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처음 선택한 문을 그대로 선택하는 것의 확률과</a:t>
            </a:r>
            <a:r>
              <a:rPr lang="en-US" altLang="ko-KR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,</a:t>
            </a:r>
          </a:p>
          <a:p>
            <a:r>
              <a:rPr lang="ko-KR" altLang="en-US" sz="10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처음 선택한 문을 변경할 확률을 비교해 보는 문제</a:t>
            </a:r>
          </a:p>
        </p:txBody>
      </p:sp>
    </p:spTree>
    <p:extLst>
      <p:ext uri="{BB962C8B-B14F-4D97-AF65-F5344CB8AC3E}">
        <p14:creationId xmlns:p14="http://schemas.microsoft.com/office/powerpoint/2010/main" val="289209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422" y="199876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조건부 확률을 살펴본 이유는 바로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97876" y="1700608"/>
            <a:ext cx="2895600" cy="4151590"/>
            <a:chOff x="1597876" y="1700608"/>
            <a:chExt cx="2895600" cy="4151590"/>
          </a:xfrm>
        </p:grpSpPr>
        <p:pic>
          <p:nvPicPr>
            <p:cNvPr id="4098" name="Picture 2" descr="http://bayescourse.socsci.uva.nl/images/baye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876" y="2162273"/>
              <a:ext cx="2895600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97876" y="1700608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이 아저씨 때문입니다</a:t>
              </a:r>
              <a:r>
                <a:rPr lang="en-US" altLang="ko-KR" sz="24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  <a:endParaRPr lang="ko-KR" altLang="en-US" sz="24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54485" y="5267423"/>
              <a:ext cx="23823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토마스</a:t>
              </a: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베이지</a:t>
              </a:r>
              <a:endPara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1701 ~ 1761, </a:t>
              </a:r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영국 런던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37277" y="1064492"/>
            <a:ext cx="4158988" cy="2428875"/>
            <a:chOff x="5237277" y="1064492"/>
            <a:chExt cx="4158988" cy="24288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215" y="1064492"/>
              <a:ext cx="3829050" cy="2428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37277" y="1546719"/>
              <a:ext cx="2016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베이지안</a:t>
              </a:r>
              <a:r>
                <a:rPr lang="ko-KR" altLang="en-US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추론 기본 공식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824247" y="1546719"/>
            <a:ext cx="3462392" cy="1617606"/>
            <a:chOff x="7824247" y="1546719"/>
            <a:chExt cx="3462392" cy="1617606"/>
          </a:xfrm>
        </p:grpSpPr>
        <p:sp>
          <p:nvSpPr>
            <p:cNvPr id="14" name="타원 13"/>
            <p:cNvSpPr/>
            <p:nvPr/>
          </p:nvSpPr>
          <p:spPr>
            <a:xfrm>
              <a:off x="8512404" y="1546719"/>
              <a:ext cx="883861" cy="885396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7824247" y="2278929"/>
              <a:ext cx="883861" cy="885396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36316" y="2644331"/>
              <a:ext cx="2350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 확률</a:t>
              </a:r>
              <a:r>
                <a:rPr lang="en-US" altLang="ko-KR" sz="1400" dirty="0" smtClean="0">
                  <a:solidFill>
                    <a:schemeClr val="accent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(Prior Probability)</a:t>
              </a:r>
              <a:endPara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구부러진 연결선 17"/>
            <p:cNvCxnSpPr>
              <a:stCxn id="11" idx="3"/>
              <a:endCxn id="17" idx="0"/>
            </p:cNvCxnSpPr>
            <p:nvPr/>
          </p:nvCxnSpPr>
          <p:spPr>
            <a:xfrm>
              <a:off x="9396265" y="2278930"/>
              <a:ext cx="715213" cy="36540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구부러진 연결선 19"/>
            <p:cNvCxnSpPr>
              <a:stCxn id="16" idx="5"/>
              <a:endCxn id="17" idx="2"/>
            </p:cNvCxnSpPr>
            <p:nvPr/>
          </p:nvCxnSpPr>
          <p:spPr>
            <a:xfrm rot="5400000" flipH="1" flipV="1">
              <a:off x="9303797" y="2226981"/>
              <a:ext cx="82554" cy="1532808"/>
            </a:xfrm>
            <a:prstGeom prst="curvedConnector3">
              <a:avLst>
                <a:gd name="adj1" fmla="val -4339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527855" y="1507189"/>
            <a:ext cx="1984549" cy="2207659"/>
            <a:chOff x="6527855" y="1507189"/>
            <a:chExt cx="1984549" cy="2207659"/>
          </a:xfrm>
        </p:grpSpPr>
        <p:sp>
          <p:nvSpPr>
            <p:cNvPr id="25" name="타원 24"/>
            <p:cNvSpPr/>
            <p:nvPr/>
          </p:nvSpPr>
          <p:spPr>
            <a:xfrm>
              <a:off x="7254176" y="1507189"/>
              <a:ext cx="1258228" cy="885396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27855" y="3407071"/>
              <a:ext cx="1452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우도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(likelihood)</a:t>
              </a:r>
              <a:endPara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7" name="구부러진 연결선 26"/>
            <p:cNvCxnSpPr>
              <a:stCxn id="25" idx="3"/>
              <a:endCxn id="26" idx="0"/>
            </p:cNvCxnSpPr>
            <p:nvPr/>
          </p:nvCxnSpPr>
          <p:spPr>
            <a:xfrm rot="5400000">
              <a:off x="6774234" y="2742865"/>
              <a:ext cx="1144149" cy="18426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840952" y="1854496"/>
            <a:ext cx="2640788" cy="2278403"/>
            <a:chOff x="4840952" y="1854496"/>
            <a:chExt cx="2640788" cy="2278403"/>
          </a:xfrm>
        </p:grpSpPr>
        <p:sp>
          <p:nvSpPr>
            <p:cNvPr id="32" name="타원 31"/>
            <p:cNvSpPr/>
            <p:nvPr/>
          </p:nvSpPr>
          <p:spPr>
            <a:xfrm>
              <a:off x="5583214" y="1854496"/>
              <a:ext cx="1258228" cy="885396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40952" y="3825122"/>
              <a:ext cx="264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사후확률</a:t>
              </a:r>
              <a:r>
                <a:rPr lang="en-US" altLang="ko-KR" sz="1400" dirty="0" smtClean="0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(Posterior Probability)</a:t>
              </a:r>
              <a:endParaRPr lang="ko-KR" altLang="en-US" sz="1400" dirty="0" smtClean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구부러진 연결선 33"/>
            <p:cNvCxnSpPr>
              <a:stCxn id="32" idx="4"/>
              <a:endCxn id="33" idx="0"/>
            </p:cNvCxnSpPr>
            <p:nvPr/>
          </p:nvCxnSpPr>
          <p:spPr>
            <a:xfrm rot="5400000">
              <a:off x="5644222" y="3257016"/>
              <a:ext cx="1085230" cy="5098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7030A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234336" y="4482306"/>
            <a:ext cx="608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어떤 사건의 사전 확률을 알고 있을 때</a:t>
            </a:r>
            <a:endParaRPr lang="en-US" altLang="ko-KR" sz="2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관찰을 통해 사후 확률을 추정할 수 있는 이론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!</a:t>
            </a:r>
          </a:p>
          <a:p>
            <a:pPr algn="ctr"/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차후 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10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년 동안 가장 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Hot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한 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Keyword</a:t>
            </a:r>
            <a:r>
              <a:rPr lang="ko-KR" altLang="en-US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가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될거라는</a:t>
            </a:r>
            <a:r>
              <a:rPr lang="en-US" altLang="ko-KR" sz="24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rPr>
              <a:t>…</a:t>
            </a:r>
            <a:endParaRPr lang="ko-KR" altLang="en-US" sz="2400" dirty="0" smtClean="0">
              <a:latin typeface="헤움토닥토닥132" panose="02020603020101020101" pitchFamily="18" charset="-127"/>
              <a:ea typeface="헤움토닥토닥13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13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250565" y="1316627"/>
            <a:ext cx="2862509" cy="2146882"/>
            <a:chOff x="1099221" y="1377774"/>
            <a:chExt cx="2862509" cy="2146882"/>
          </a:xfrm>
        </p:grpSpPr>
        <p:pic>
          <p:nvPicPr>
            <p:cNvPr id="18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686333" y="2222543"/>
              <a:ext cx="1688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고객 이탈 예측 모델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38422" y="199876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베이즈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정리를 활용하는 곳은 무궁무진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35745" y="1613718"/>
            <a:ext cx="2862509" cy="2146882"/>
            <a:chOff x="1099221" y="1377774"/>
            <a:chExt cx="2862509" cy="2146882"/>
          </a:xfrm>
        </p:grpSpPr>
        <p:pic>
          <p:nvPicPr>
            <p:cNvPr id="6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603784" y="2204929"/>
              <a:ext cx="1853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국가 </a:t>
              </a:r>
              <a:r>
                <a:rPr lang="ko-KR" altLang="en-US" sz="160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중장기 예측 모델</a:t>
              </a:r>
              <a:endParaRPr lang="ko-KR" altLang="en-US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36815" y="4466220"/>
            <a:ext cx="2862509" cy="2146882"/>
            <a:chOff x="1099221" y="1377774"/>
            <a:chExt cx="2862509" cy="2146882"/>
          </a:xfrm>
        </p:grpSpPr>
        <p:pic>
          <p:nvPicPr>
            <p:cNvPr id="9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94918" y="2204929"/>
              <a:ext cx="1071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인지 심리학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80223" y="1226946"/>
            <a:ext cx="2862509" cy="2146882"/>
            <a:chOff x="1099221" y="1377774"/>
            <a:chExt cx="2862509" cy="2146882"/>
          </a:xfrm>
        </p:grpSpPr>
        <p:pic>
          <p:nvPicPr>
            <p:cNvPr id="12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77705" y="2042713"/>
              <a:ext cx="1505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범죄수사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(2009</a:t>
              </a:r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년 실종된 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항공기 찾기</a:t>
              </a:r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)</a:t>
              </a:r>
              <a:endParaRPr lang="ko-KR" altLang="en-US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84139" y="3387821"/>
            <a:ext cx="2862509" cy="2146882"/>
            <a:chOff x="1099221" y="1377774"/>
            <a:chExt cx="2862509" cy="2146882"/>
          </a:xfrm>
        </p:grpSpPr>
        <p:pic>
          <p:nvPicPr>
            <p:cNvPr id="21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107923" y="2059321"/>
              <a:ext cx="845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스팸메일</a:t>
              </a:r>
              <a:endParaRPr lang="en-US" altLang="ko-KR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 </a:t>
              </a:r>
              <a:r>
                <a:rPr lang="ko-KR" altLang="en-US" sz="1600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필터링</a:t>
              </a:r>
              <a:endParaRPr lang="ko-KR" altLang="en-US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31463" y="4219934"/>
            <a:ext cx="2862509" cy="2146882"/>
            <a:chOff x="1099221" y="1377774"/>
            <a:chExt cx="2862509" cy="2146882"/>
          </a:xfrm>
        </p:grpSpPr>
        <p:pic>
          <p:nvPicPr>
            <p:cNvPr id="24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603781" y="2222543"/>
              <a:ext cx="1853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부도 가능성 예측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5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422" y="199876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Spam Mail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분류를 해 봅시다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322" y="1046382"/>
            <a:ext cx="7412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스팸메일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이메일중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단어를 포함하고 있음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단어가 들어가 있는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메일을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스팸으로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분류했음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3917" y="2039679"/>
            <a:ext cx="8751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최근에 수신한 메일에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대출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＂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있는 경우</a:t>
            </a:r>
            <a:endParaRPr lang="en-US" altLang="ko-KR" sz="2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메일이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스팸일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확률은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85" y="2401011"/>
            <a:ext cx="2773903" cy="1759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16186" y="4583096"/>
                <a:ext cx="2394630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ea typeface="나눔고딕" panose="020D0604000000000000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나눔고딕" panose="020D0604000000000000" pitchFamily="50" charset="-127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대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출</m:t>
                            </m:r>
                          </m:e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스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팸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스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186" y="4583096"/>
                <a:ext cx="2394630" cy="6674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4129" y="4002841"/>
                <a:ext cx="1880643" cy="1828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</a:t>
                </a:r>
                <a:r>
                  <a:rPr lang="ko-KR" altLang="en-US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스팸</a:t>
                </a:r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30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74</m:t>
                        </m:r>
                      </m:den>
                    </m:f>
                  </m:oMath>
                </a14:m>
                <a:endPara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</a:t>
                </a:r>
                <a:r>
                  <a:rPr lang="ko-KR" altLang="en-US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대출</a:t>
                </a:r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51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74</m:t>
                        </m:r>
                      </m:den>
                    </m:f>
                  </m:oMath>
                </a14:m>
                <a:endPara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P(</a:t>
                </a:r>
                <a:r>
                  <a:rPr lang="ko-KR" altLang="en-US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대출</a:t>
                </a:r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|</a:t>
                </a:r>
                <a:r>
                  <a:rPr lang="ko-KR" altLang="en-US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스팸</a:t>
                </a:r>
                <a:r>
                  <a:rPr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20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30</m:t>
                        </m:r>
                      </m:den>
                    </m:f>
                  </m:oMath>
                </a14:m>
                <a:endPara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29" y="4002841"/>
                <a:ext cx="1880643" cy="1828001"/>
              </a:xfrm>
              <a:prstGeom prst="rect">
                <a:avLst/>
              </a:prstGeom>
              <a:blipFill rotWithShape="0">
                <a:blip r:embed="rId4"/>
                <a:stretch>
                  <a:fillRect l="-2589" b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9495929" y="5569232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0.39 = 39%</a:t>
            </a:r>
            <a:endParaRPr lang="ko-KR" altLang="en-US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98085" y="4405836"/>
                <a:ext cx="1317990" cy="1022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ko-KR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30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ko-KR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51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74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085" y="4405836"/>
                <a:ext cx="1317990" cy="10220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/>
          <p:cNvGrpSpPr/>
          <p:nvPr/>
        </p:nvGrpSpPr>
        <p:grpSpPr>
          <a:xfrm>
            <a:off x="295117" y="4413819"/>
            <a:ext cx="2086610" cy="703077"/>
            <a:chOff x="295117" y="4413819"/>
            <a:chExt cx="2086610" cy="703077"/>
          </a:xfrm>
        </p:grpSpPr>
        <p:sp>
          <p:nvSpPr>
            <p:cNvPr id="10" name="TextBox 9"/>
            <p:cNvSpPr txBox="1"/>
            <p:nvPr/>
          </p:nvSpPr>
          <p:spPr>
            <a:xfrm>
              <a:off x="570463" y="4716786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P(</a:t>
              </a:r>
              <a:r>
                <a:rPr lang="ko-KR" altLang="en-US" sz="2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스팸</a:t>
              </a:r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|</a:t>
              </a:r>
              <a:r>
                <a:rPr lang="ko-KR" altLang="en-US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대출</a:t>
              </a:r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117" y="4413819"/>
              <a:ext cx="2086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우리에게 필요한 것은</a:t>
              </a:r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?</a:t>
              </a:r>
              <a:endParaRPr lang="ko-KR" altLang="en-US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28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291" y="906892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39% 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가지고 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스팸으로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분류 하기에는 좀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122" name="Picture 2" descr="http://bigmatch.i-um.net/wp-content/uploads/2014/05/2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923" y="2226644"/>
            <a:ext cx="1457565" cy="37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27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422" y="199876"/>
            <a:ext cx="875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Mail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을 좀 더 뒤져봤습니다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3322" y="1046382"/>
            <a:ext cx="640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이메일중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무방문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단어가 들어간 메일이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중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메일을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스팸으로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분류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3917" y="1822861"/>
            <a:ext cx="8751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그럼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대출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무방문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＂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포함된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이메일이</a:t>
            </a:r>
            <a:endParaRPr lang="en-US" altLang="ko-KR" sz="2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스팸메일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가능성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확률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5117" y="4413819"/>
            <a:ext cx="2446368" cy="738664"/>
            <a:chOff x="295117" y="4413819"/>
            <a:chExt cx="2446368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400780" y="4752373"/>
              <a:ext cx="2340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P(</a:t>
              </a:r>
              <a:r>
                <a:rPr lang="ko-KR" altLang="en-US" sz="2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스팸</a:t>
              </a:r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|</a:t>
              </a:r>
              <a:r>
                <a:rPr lang="ko-KR" altLang="en-US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대출</a:t>
              </a:r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무방문</a:t>
              </a:r>
              <a:r>
                <a:rPr lang="en-US" altLang="ko-KR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5117" y="4413819"/>
              <a:ext cx="2086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우리에게 필요한 것은</a:t>
              </a:r>
              <a:r>
                <a:rPr lang="en-US" altLang="ko-KR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?</a:t>
              </a:r>
              <a:endParaRPr lang="ko-KR" altLang="en-US" sz="1600" dirty="0" smtClean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766874" y="4055600"/>
            <a:ext cx="5042021" cy="1641295"/>
            <a:chOff x="3033716" y="4413819"/>
            <a:chExt cx="5042021" cy="1641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33716" y="4413819"/>
                  <a:ext cx="5042021" cy="7566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2000" dirty="0" smtClean="0">
                      <a:ea typeface="나눔고딕" panose="020D0604000000000000" pitchFamily="50" charset="-127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대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출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|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스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팸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∩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무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방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문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)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(대출|스팸)×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(스팸)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대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출</m:t>
                              </m:r>
                            </m:e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무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방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문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(무방문)</m:t>
                          </m:r>
                        </m:den>
                      </m:f>
                    </m:oMath>
                  </a14:m>
                  <a:endParaRPr lang="ko-KR" altLang="en-US" sz="2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716" y="4413819"/>
                  <a:ext cx="5042021" cy="7566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033716" y="5301510"/>
                  <a:ext cx="4448910" cy="753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2000" dirty="0" smtClean="0">
                      <a:ea typeface="나눔고딕" panose="020D0604000000000000" pitchFamily="50" charset="-127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(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대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출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|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스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팸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)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(무방문|스팸)×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(스팸)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  <a:ea typeface="나눔고딕" panose="020D0604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대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출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(무방문)</m:t>
                          </m:r>
                        </m:den>
                      </m:f>
                    </m:oMath>
                  </a14:m>
                  <a:endParaRPr lang="ko-KR" altLang="en-US" sz="2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716" y="5301510"/>
                  <a:ext cx="4448910" cy="75360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94042" y="4158081"/>
                <a:ext cx="2295821" cy="1511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나눔고딕" panose="020D0604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24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30</m:t>
                            </m:r>
                          </m:den>
                        </m:f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나눔고딕" panose="020D0604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25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74</m:t>
                            </m:r>
                          </m:den>
                        </m:f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4000" i="1" smtClean="0">
                                <a:latin typeface="Cambria Math"/>
                                <a:ea typeface="나눔고딕" panose="020D0604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51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74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sz="4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ko-KR" altLang="en-US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042" y="4158081"/>
                <a:ext cx="2295821" cy="1511889"/>
              </a:xfrm>
              <a:prstGeom prst="rect">
                <a:avLst/>
              </a:prstGeom>
              <a:blipFill rotWithShape="0">
                <a:blip r:embed="rId4"/>
                <a:stretch>
                  <a:fillRect l="-9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492449" y="587089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0.92 = 92%</a:t>
            </a:r>
            <a:endParaRPr lang="ko-KR" altLang="en-US" sz="2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702885" y="1720011"/>
            <a:ext cx="2773903" cy="2139559"/>
            <a:chOff x="8702885" y="1720011"/>
            <a:chExt cx="2773903" cy="21395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2885" y="1720011"/>
              <a:ext cx="2773903" cy="175956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4834" y="3204752"/>
              <a:ext cx="2263082" cy="654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10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.gsshop.com/mi09/deal/dealno/12580_img_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7925" y="795645"/>
            <a:ext cx="3648147" cy="36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ocobaby.co.kr/shop/data/2/0008_000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7971" y="133745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065816" y="2333501"/>
            <a:ext cx="2060369" cy="1092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92938" y="4963887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로션의 취향이 바뀌었을 뿐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!</a:t>
            </a:r>
            <a:endParaRPr lang="ko-KR" altLang="en-US" sz="36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1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7511" y="567525"/>
            <a:ext cx="867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하나의 단어만 가지고 </a:t>
            </a:r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스팸이라고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판단하기에는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오류일 가능성이 높습니다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7511" y="1767854"/>
            <a:ext cx="867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조건 확률이 추가되어 연관확률이 높아지는 형태로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판단해서 </a:t>
            </a:r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스팸으로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분류해야 합니다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29851" y="3279353"/>
            <a:ext cx="10370339" cy="2143125"/>
            <a:chOff x="1729851" y="4033494"/>
            <a:chExt cx="10370339" cy="2143125"/>
          </a:xfrm>
        </p:grpSpPr>
        <p:pic>
          <p:nvPicPr>
            <p:cNvPr id="8194" name="Picture 2" descr="Machine Learning Platforms - CloudPul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851" y="4033494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348775" y="4408927"/>
              <a:ext cx="87514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바로 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Machine Learning(</a:t>
              </a:r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기계학습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의 기본 원리 입니다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8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7511" y="567525"/>
            <a:ext cx="867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이제 진짜 미래를 예측해 보겠습니다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pic>
        <p:nvPicPr>
          <p:cNvPr id="10242" name="Picture 2" descr="http://sitefling.com/wp-content/uploads/2012/04/predict-ep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3" y="2160472"/>
            <a:ext cx="33051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nemopan.com/community_issue/files/attach/images/166592/172/261/002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40" y="1665248"/>
            <a:ext cx="5736178" cy="38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65" y="1405969"/>
            <a:ext cx="1800225" cy="293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35291"/>
            <a:ext cx="5496612" cy="4122459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722829" y="1241982"/>
            <a:ext cx="4964783" cy="3073138"/>
            <a:chOff x="4722829" y="1241982"/>
            <a:chExt cx="4964783" cy="307313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9125147" y="1241982"/>
              <a:ext cx="0" cy="3073138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722829" y="1764383"/>
              <a:ext cx="4964783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4798243" y="1583703"/>
              <a:ext cx="414780" cy="405353"/>
            </a:xfrm>
            <a:prstGeom prst="ellips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 flipV="1">
            <a:off x="4619134" y="1498862"/>
            <a:ext cx="5250730" cy="20891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005633" y="1241982"/>
            <a:ext cx="4798243" cy="291524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4619134" y="1405970"/>
            <a:ext cx="5184742" cy="4416546"/>
            <a:chOff x="4619134" y="1405970"/>
            <a:chExt cx="5184742" cy="4416546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4619134" y="1405970"/>
              <a:ext cx="5184742" cy="252657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40545" y="51146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ax + b</a:t>
              </a:r>
              <a:endPara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2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329179" y="1404594"/>
            <a:ext cx="4421172" cy="3393649"/>
            <a:chOff x="1329179" y="1404594"/>
            <a:chExt cx="4421172" cy="3393649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989056" y="1404594"/>
              <a:ext cx="0" cy="339364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29179" y="4449452"/>
              <a:ext cx="442117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2460396" y="3478490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361416" y="3813141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222395" y="3693734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956875" y="3235751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495773" y="3297025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421929" y="2316639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4097517" y="3260497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888556" y="2804474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593996" y="2997722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32635" y="2439188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636414" y="2561737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480875" y="2006338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005633" y="2165809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074762" y="2561736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795835" y="2439188"/>
              <a:ext cx="113121" cy="122549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/>
          <p:cNvCxnSpPr/>
          <p:nvPr/>
        </p:nvCxnSpPr>
        <p:spPr>
          <a:xfrm flipV="1">
            <a:off x="1649691" y="1781666"/>
            <a:ext cx="3930977" cy="23661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28501" y="148000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F(x) = ax + b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417976" y="2046322"/>
            <a:ext cx="2713347" cy="1766819"/>
            <a:chOff x="2417976" y="2046322"/>
            <a:chExt cx="2713347" cy="1766819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3476919" y="2470606"/>
              <a:ext cx="0" cy="49412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4154077" y="2688991"/>
              <a:ext cx="0" cy="54000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16" idx="1"/>
            </p:cNvCxnSpPr>
            <p:nvPr/>
          </p:nvCxnSpPr>
          <p:spPr>
            <a:xfrm>
              <a:off x="4604990" y="2414285"/>
              <a:ext cx="5572" cy="60138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537435" y="2144285"/>
              <a:ext cx="0" cy="27000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697687" y="2316322"/>
              <a:ext cx="0" cy="27000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endCxn id="21" idx="0"/>
            </p:cNvCxnSpPr>
            <p:nvPr/>
          </p:nvCxnSpPr>
          <p:spPr>
            <a:xfrm>
              <a:off x="5131322" y="2046322"/>
              <a:ext cx="1" cy="51541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575896" y="2997722"/>
              <a:ext cx="0" cy="27000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endCxn id="10" idx="0"/>
            </p:cNvCxnSpPr>
            <p:nvPr/>
          </p:nvCxnSpPr>
          <p:spPr>
            <a:xfrm>
              <a:off x="3278955" y="3191365"/>
              <a:ext cx="1" cy="502369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852394" y="2589621"/>
              <a:ext cx="0" cy="852928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endCxn id="9" idx="0"/>
            </p:cNvCxnSpPr>
            <p:nvPr/>
          </p:nvCxnSpPr>
          <p:spPr>
            <a:xfrm>
              <a:off x="2417976" y="3693734"/>
              <a:ext cx="1" cy="119407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044110" y="819819"/>
                <a:ext cx="2602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𝑓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600" b="0" i="1" dirty="0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-  (a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b)</a:t>
                </a:r>
                <a:endPara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110" y="819819"/>
                <a:ext cx="2602764" cy="338554"/>
              </a:xfrm>
              <a:prstGeom prst="rect">
                <a:avLst/>
              </a:prstGeom>
              <a:blipFill rotWithShape="0">
                <a:blip r:embed="rId2"/>
                <a:stretch>
                  <a:fillRect t="-5357" r="-704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95" y="1622270"/>
            <a:ext cx="5138590" cy="3521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4851" y="2019427"/>
                <a:ext cx="824136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 , </m:t>
                        </m:r>
                      </m:sub>
                    </m:sSub>
                    <m:sSub>
                      <m:sSubPr>
                        <m:ctrlPr>
                          <a:rPr lang="en-US" altLang="ko-KR" sz="1600" b="0" i="1" smtClean="0">
                            <a:latin typeface="Cambria Math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51" y="2019427"/>
                <a:ext cx="824136" cy="349326"/>
              </a:xfrm>
              <a:prstGeom prst="rect">
                <a:avLst/>
              </a:prstGeom>
              <a:blipFill rotWithShape="0">
                <a:blip r:embed="rId4"/>
                <a:stretch>
                  <a:fillRect l="-741" t="-5172" r="-2963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89" y="978045"/>
            <a:ext cx="4169201" cy="1282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86" y="978045"/>
            <a:ext cx="5235509" cy="2559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63" y="3760804"/>
            <a:ext cx="4705153" cy="2805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75" y="2762054"/>
            <a:ext cx="1971446" cy="99875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591466" y="4819952"/>
            <a:ext cx="4778777" cy="1486581"/>
            <a:chOff x="4591466" y="4819952"/>
            <a:chExt cx="4778777" cy="1486581"/>
          </a:xfrm>
        </p:grpSpPr>
        <p:sp>
          <p:nvSpPr>
            <p:cNvPr id="9" name="직사각형 8"/>
            <p:cNvSpPr/>
            <p:nvPr/>
          </p:nvSpPr>
          <p:spPr>
            <a:xfrm>
              <a:off x="8710367" y="5945247"/>
              <a:ext cx="659876" cy="3612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구름 모양 설명선 10"/>
            <p:cNvSpPr/>
            <p:nvPr/>
          </p:nvSpPr>
          <p:spPr>
            <a:xfrm>
              <a:off x="4591466" y="4819952"/>
              <a:ext cx="2868300" cy="1001059"/>
            </a:xfrm>
            <a:prstGeom prst="cloudCallout">
              <a:avLst>
                <a:gd name="adj1" fmla="val 70862"/>
                <a:gd name="adj2" fmla="val 768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Interceptor </a:t>
              </a:r>
              <a:r>
                <a:rPr lang="ko-KR" altLang="en-US" dirty="0" smtClean="0"/>
                <a:t>입니다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844230" y="3678260"/>
            <a:ext cx="2868300" cy="2043810"/>
            <a:chOff x="707617" y="1624275"/>
            <a:chExt cx="2868300" cy="2043810"/>
          </a:xfrm>
        </p:grpSpPr>
        <p:sp>
          <p:nvSpPr>
            <p:cNvPr id="10" name="구름 모양 설명선 9"/>
            <p:cNvSpPr/>
            <p:nvPr/>
          </p:nvSpPr>
          <p:spPr>
            <a:xfrm>
              <a:off x="707617" y="1624275"/>
              <a:ext cx="2868300" cy="1001059"/>
            </a:xfrm>
            <a:prstGeom prst="cloudCallout">
              <a:avLst>
                <a:gd name="adj1" fmla="val -2757"/>
                <a:gd name="adj2" fmla="val 947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계수</a:t>
              </a:r>
              <a:r>
                <a:rPr lang="en-US" altLang="ko-KR" dirty="0" smtClean="0"/>
                <a:t>(a)</a:t>
              </a:r>
              <a:r>
                <a:rPr lang="ko-KR" altLang="en-US" dirty="0" smtClean="0"/>
                <a:t>입니다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27517" y="3042165"/>
              <a:ext cx="1078732" cy="6259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65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53" y="2362508"/>
            <a:ext cx="3812495" cy="213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9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281238"/>
            <a:ext cx="52387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2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38" y="772802"/>
            <a:ext cx="6496050" cy="3238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298622" y="2922310"/>
            <a:ext cx="3978111" cy="2644415"/>
            <a:chOff x="2432115" y="2856322"/>
            <a:chExt cx="3978111" cy="2644415"/>
          </a:xfrm>
        </p:grpSpPr>
        <p:sp>
          <p:nvSpPr>
            <p:cNvPr id="5" name="타원 4"/>
            <p:cNvSpPr/>
            <p:nvPr/>
          </p:nvSpPr>
          <p:spPr>
            <a:xfrm>
              <a:off x="2432115" y="2856322"/>
              <a:ext cx="1432875" cy="1348033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구름 모양 설명선 6"/>
            <p:cNvSpPr/>
            <p:nvPr/>
          </p:nvSpPr>
          <p:spPr>
            <a:xfrm>
              <a:off x="3714160" y="4114997"/>
              <a:ext cx="2696066" cy="1385740"/>
            </a:xfrm>
            <a:prstGeom prst="cloudCallout">
              <a:avLst>
                <a:gd name="adj1" fmla="val -46357"/>
                <a:gd name="adj2" fmla="val -64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계수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기울기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algn="ctr"/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입니다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0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509" y="538123"/>
            <a:ext cx="991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기울기를 알았으니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앞으로는 얼마나 받을지 예측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(predict)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해 보아요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49" y="2611225"/>
            <a:ext cx="4923107" cy="1613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01" y="1842680"/>
            <a:ext cx="4887206" cy="45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509" y="538123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지금까지 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Regression Model (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회귀분석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)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이었습니다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</a:p>
        </p:txBody>
      </p:sp>
      <p:pic>
        <p:nvPicPr>
          <p:cNvPr id="11266" name="Picture 2" descr="http://upload.wikimedia.org/wikipedia/commons/0/0b/Francis_Ga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31" y="2040903"/>
            <a:ext cx="23526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87397" y="5024487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프란시스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골턴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1822 ~ 1911,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1049" y="2638656"/>
            <a:ext cx="52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아버지의 키가 아무리 크더라도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자식의 키는 평균으로 </a:t>
            </a:r>
            <a:r>
              <a:rPr lang="ko-KR" altLang="en-US" sz="24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9112" y="1929737"/>
            <a:ext cx="3230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아버지도 몰랐다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9112" y="3259773"/>
            <a:ext cx="2403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딸도 몰랐다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9112" y="4589809"/>
            <a:ext cx="3230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몌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누리도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몰랐다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4489" y="2318201"/>
            <a:ext cx="5164570" cy="2664919"/>
            <a:chOff x="6164489" y="2318201"/>
            <a:chExt cx="5164570" cy="2664919"/>
          </a:xfrm>
        </p:grpSpPr>
        <p:pic>
          <p:nvPicPr>
            <p:cNvPr id="5122" name="Picture 2" descr="http://kosna.org/wp-content/uploads/2013/03/KOSNA-column-%EB%B9%85%EB%8D%B0%EC%9D%B4%ED%84%B0-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489" y="2318201"/>
              <a:ext cx="5164570" cy="266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379443" y="2988940"/>
              <a:ext cx="323037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오직 데이터만 </a:t>
              </a:r>
              <a:endPara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r>
                <a:rPr lang="ko-KR" altLang="en-US" sz="40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알고 있었으니</a:t>
              </a:r>
              <a:r>
                <a:rPr lang="en-US" altLang="ko-KR" sz="40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…</a:t>
              </a:r>
              <a:endPara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6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29851" y="2357437"/>
            <a:ext cx="10370339" cy="2143125"/>
            <a:chOff x="1729851" y="4033494"/>
            <a:chExt cx="10370339" cy="2143125"/>
          </a:xfrm>
        </p:grpSpPr>
        <p:pic>
          <p:nvPicPr>
            <p:cNvPr id="8194" name="Picture 2" descr="Machine Learning Platforms - CloudPul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851" y="4033494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348775" y="4295806"/>
              <a:ext cx="8751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Regression Model </a:t>
              </a:r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역시</a:t>
              </a:r>
              <a:endParaRPr lang="en-US" altLang="ko-KR" sz="3600" dirty="0">
                <a:latin typeface="헤움토닥토닥152" panose="02020603020101020101" pitchFamily="18" charset="-127"/>
                <a:ea typeface="헤움토닥토닥152" panose="02020603020101020101" pitchFamily="18" charset="-127"/>
              </a:endParaRPr>
            </a:p>
            <a:p>
              <a:pPr algn="ctr"/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 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Machine Learning(</a:t>
              </a:r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기계학습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의 기본 원리 입니다</a:t>
              </a:r>
              <a:r>
                <a:rPr lang="en-US" altLang="ko-KR" sz="3600" dirty="0" smtClean="0">
                  <a:latin typeface="헤움토닥토닥152" panose="02020603020101020101" pitchFamily="18" charset="-127"/>
                  <a:ea typeface="헤움토닥토닥152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7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040949"/>
              </p:ext>
            </p:extLst>
          </p:nvPr>
        </p:nvGraphicFramePr>
        <p:xfrm>
          <a:off x="432262" y="1451211"/>
          <a:ext cx="11496501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2167"/>
                <a:gridCol w="3832167"/>
                <a:gridCol w="383216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u="none" strike="noStrike" kern="1200" baseline="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Example tasks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u="none" strike="noStrike" kern="1200" baseline="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Machine learning terminology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u="none" strike="noStrike" kern="1200" baseline="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Typical algorithms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Identifying spam email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Sorting products in a product catalog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Identifying loans that are about to default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Assigning customers to customer clusters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Classification: assigning known labels to objects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Decision trees</a:t>
                      </a:r>
                    </a:p>
                    <a:p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Naive Bayes</a:t>
                      </a:r>
                    </a:p>
                    <a:p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Logistic regression (with a threshold)</a:t>
                      </a:r>
                    </a:p>
                    <a:p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Support vector machines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Predicting the value of AdWords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Estimating the probability that a loan will default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Predicting how much a marketing campaign will increase traffic or sales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Regression: </a:t>
                      </a: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predicting or forecasting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numerical values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Linear regression</a:t>
                      </a:r>
                    </a:p>
                    <a:p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Logistic regression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Finding products that are purchased together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Identifying web pages that are often visited in the same session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Identifying successful (much-clicked) combinations of web pages and AdWords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Association rules: finding objects that tend to appear in the data together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Apriori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Identifying groups of customers with the same buying patterns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Identifying groups of products that are popular in the same regions or with the same customer clusters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Identifying news items that are all discussing similar events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Clustering: finding groups of objects that are more similar to each other than to objects in other groups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u="none" strike="noStrike" kern="1200" baseline="0" dirty="0" smtClean="0">
                          <a:solidFill>
                            <a:srgbClr val="C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K-means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Making product recommendations for a customer based on the purchases of other similar customers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Predicting the final price of an auction item based on the final prices of similar products that have been auctioned in the past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Nearest neighbor: predicting a property of a datum based on</a:t>
                      </a:r>
                    </a:p>
                    <a:p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the datum or data that are most similar to it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Nearest neighbor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3509" y="538123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Machine Learning 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활용 사례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5471" y="5864870"/>
            <a:ext cx="599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Predict 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수치를 예측하는 경우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결과가 임의의 값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Forecasting 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확률을 예측하는 경우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결과가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%)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4089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509" y="286568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회귀 분석을 이용해서 </a:t>
            </a:r>
            <a:r>
              <a:rPr lang="ko-KR" altLang="en-US" sz="36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스팸도</a:t>
            </a:r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분류할 수 있습니다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3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509" y="538123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분석할 데이터 가져오기</a:t>
            </a:r>
            <a:endParaRPr lang="en-US" altLang="ko-KR" sz="36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0869" y="1827702"/>
            <a:ext cx="5876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http://archive.ics.uci.edu/ml/datasets/Spambase</a:t>
            </a:r>
            <a:endParaRPr lang="ko-KR" altLang="en-US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7" y="2227812"/>
            <a:ext cx="4356814" cy="41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9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23" y="1064029"/>
            <a:ext cx="4296856" cy="14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70" y="1870364"/>
            <a:ext cx="6212367" cy="369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구름 모양 설명선 9"/>
          <p:cNvSpPr/>
          <p:nvPr/>
        </p:nvSpPr>
        <p:spPr>
          <a:xfrm>
            <a:off x="6424190" y="5175727"/>
            <a:ext cx="2411238" cy="1191822"/>
          </a:xfrm>
          <a:prstGeom prst="cloudCallout">
            <a:avLst>
              <a:gd name="adj1" fmla="val -51412"/>
              <a:gd name="adj2" fmla="val -43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4190" y="5567190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예측 결과가 그런대로</a:t>
            </a:r>
            <a:r>
              <a:rPr lang="ko-KR" altLang="en-US" sz="1400" dirty="0">
                <a:solidFill>
                  <a:schemeClr val="bg1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근접합니다</a:t>
            </a:r>
            <a:r>
              <a:rPr lang="en-US" altLang="ko-KR" sz="1400" dirty="0" smtClean="0">
                <a:solidFill>
                  <a:schemeClr val="bg1"/>
                </a:solidFill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2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7675" y="2459504"/>
            <a:ext cx="74366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여기까지 </a:t>
            </a:r>
            <a:endParaRPr lang="en-US" altLang="ko-KR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Statistical Inference(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통계적 추론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)</a:t>
            </a:r>
          </a:p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이</a:t>
            </a:r>
            <a:r>
              <a:rPr lang="ko-KR" altLang="en-US" sz="4000" dirty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었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습니다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6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flectionsofachronicanthropologist.files.wordpress.com/2011/03/science-p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62175"/>
            <a:ext cx="6096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3509" y="538123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못다한 이야기들</a:t>
            </a:r>
            <a:r>
              <a:rPr lang="en-US" altLang="ko-KR" sz="36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5745" y="1613718"/>
            <a:ext cx="2862509" cy="2146882"/>
            <a:chOff x="1099221" y="1377774"/>
            <a:chExt cx="2862509" cy="2146882"/>
          </a:xfrm>
        </p:grpSpPr>
        <p:pic>
          <p:nvPicPr>
            <p:cNvPr id="6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077472" y="2204929"/>
              <a:ext cx="906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확률 분포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71274" y="1751341"/>
            <a:ext cx="2862509" cy="2146882"/>
            <a:chOff x="1099221" y="1377774"/>
            <a:chExt cx="2862509" cy="2146882"/>
          </a:xfrm>
        </p:grpSpPr>
        <p:pic>
          <p:nvPicPr>
            <p:cNvPr id="9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77473" y="2204929"/>
              <a:ext cx="906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가설 검증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24289" y="3814556"/>
            <a:ext cx="2862509" cy="2146882"/>
            <a:chOff x="1099221" y="1377774"/>
            <a:chExt cx="2862509" cy="2146882"/>
          </a:xfrm>
        </p:grpSpPr>
        <p:pic>
          <p:nvPicPr>
            <p:cNvPr id="15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107931" y="2204929"/>
              <a:ext cx="8451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신뢰구간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24170" y="4035846"/>
            <a:ext cx="2862509" cy="2146882"/>
            <a:chOff x="1099221" y="1377774"/>
            <a:chExt cx="2862509" cy="2146882"/>
          </a:xfrm>
        </p:grpSpPr>
        <p:pic>
          <p:nvPicPr>
            <p:cNvPr id="12" name="Picture 2" descr="https://encrypted-tbn2.gstatic.com/images?q=tbn:ANd9GcSWrbp_cGOhbUZc9su2kXb08KuNJQHAOcTaQpOlvAgyHAWjVs_FF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21" y="1377774"/>
              <a:ext cx="2862509" cy="2146882"/>
            </a:xfrm>
            <a:prstGeom prst="rect">
              <a:avLst/>
            </a:prstGeom>
            <a:solidFill>
              <a:srgbClr val="FFFFFF"/>
            </a:solidFill>
            <a:extLst/>
          </p:spPr>
        </p:pic>
        <p:sp>
          <p:nvSpPr>
            <p:cNvPr id="13" name="TextBox 12"/>
            <p:cNvSpPr txBox="1"/>
            <p:nvPr/>
          </p:nvSpPr>
          <p:spPr>
            <a:xfrm>
              <a:off x="2190486" y="2204929"/>
              <a:ext cx="679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샘플링</a:t>
              </a:r>
            </a:p>
          </p:txBody>
        </p:sp>
      </p:grpSp>
      <p:pic>
        <p:nvPicPr>
          <p:cNvPr id="13314" name="Picture 2" descr="https://encrypted-tbn2.gstatic.com/images?q=tbn:ANd9GcQoMYpl875a8Vvoqeu8H5k2WUGBrBNtyhH2w1WGzJhG8wTmld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60" y="2134219"/>
            <a:ext cx="33147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82386" y="3544280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시즌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2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에서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…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2468" y="1649691"/>
            <a:ext cx="582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https://github.com/Yonghee/ite-semina</a:t>
            </a:r>
            <a:endParaRPr lang="ko-KR" altLang="en-US" sz="24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320" y="762680"/>
            <a:ext cx="7964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그 동안 사용된 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R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코드는 여기에 있습니다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.</a:t>
            </a:r>
            <a:endParaRPr lang="ko-KR" altLang="en-US" sz="4000" dirty="0" smtClean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14861" y="2569744"/>
            <a:ext cx="9084157" cy="3897989"/>
            <a:chOff x="1614861" y="2569744"/>
            <a:chExt cx="9084157" cy="3897989"/>
          </a:xfrm>
        </p:grpSpPr>
        <p:pic>
          <p:nvPicPr>
            <p:cNvPr id="3074" name="Picture 2" descr="Straight Talk from the Frontli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543" y="2609934"/>
              <a:ext cx="1196615" cy="179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www.manning.com/zumel/zumel_cover15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31" y="2612045"/>
              <a:ext cx="1428750" cy="17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698" y="2569744"/>
              <a:ext cx="1509172" cy="1875302"/>
            </a:xfrm>
            <a:prstGeom prst="rect">
              <a:avLst/>
            </a:prstGeom>
          </p:spPr>
        </p:pic>
        <p:pic>
          <p:nvPicPr>
            <p:cNvPr id="3078" name="Picture 6" descr="http://akamaicovers.oreilly.com/images/9780596527587/lr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861" y="2662264"/>
              <a:ext cx="1462164" cy="169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0253" y="2645383"/>
              <a:ext cx="1333500" cy="1724025"/>
            </a:xfrm>
            <a:prstGeom prst="rect">
              <a:avLst/>
            </a:prstGeom>
          </p:spPr>
        </p:pic>
        <p:pic>
          <p:nvPicPr>
            <p:cNvPr id="3086" name="Picture 14" descr="http://www.fiveblocks.com/wp-content/uploads/2011/10/wikipedia-logo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941" y="4839622"/>
              <a:ext cx="2442167" cy="162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7337" y="4531984"/>
              <a:ext cx="1311877" cy="191144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20283" y="5256874"/>
              <a:ext cx="4278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http://darkpgmr.tistory.com/</a:t>
              </a:r>
              <a:endParaRPr lang="ko-KR" altLang="en-US" sz="2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3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eodruid.ru/wp-content/uploads/2014/05/the+en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642" y="1445427"/>
            <a:ext cx="7778716" cy="39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8315" y="313355"/>
            <a:ext cx="8372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쟈</a:t>
            </a:r>
            <a:r>
              <a:rPr lang="ko-KR" altLang="en-US" sz="4000" dirty="0" err="1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들은</a:t>
            </a:r>
            <a:r>
              <a:rPr lang="ko-KR" altLang="en-US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 득달같이 데이터에 달려들고 있구나</a:t>
            </a:r>
            <a:r>
              <a:rPr lang="en-US" altLang="ko-KR" sz="4000" dirty="0" smtClean="0">
                <a:latin typeface="헤움토닥토닥152" panose="02020603020101020101" pitchFamily="18" charset="-127"/>
                <a:ea typeface="헤움토닥토닥152" panose="02020603020101020101" pitchFamily="18" charset="-127"/>
              </a:rPr>
              <a:t>!</a:t>
            </a:r>
            <a:endParaRPr lang="ko-KR" altLang="en-US" sz="4000" dirty="0">
              <a:latin typeface="헤움토닥토닥152" panose="02020603020101020101" pitchFamily="18" charset="-127"/>
              <a:ea typeface="헤움토닥토닥152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319" y="1670254"/>
            <a:ext cx="3276394" cy="3496800"/>
            <a:chOff x="483319" y="1670254"/>
            <a:chExt cx="3276394" cy="3496800"/>
          </a:xfrm>
        </p:grpSpPr>
        <p:pic>
          <p:nvPicPr>
            <p:cNvPr id="6146" name="Picture 2" descr="http://upload.wikimedia.org/wikipedia/commons/d/db/Data_Science_Venn_Diagra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19" y="1670254"/>
              <a:ext cx="3276394" cy="3127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28773" y="4797722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Data Science</a:t>
              </a:r>
              <a:r>
                <a:rPr lang="ko-KR" altLang="en-US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라는 것이 있다는데</a:t>
              </a:r>
              <a:r>
                <a:rPr lang="en-US" altLang="ko-KR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..</a:t>
              </a:r>
              <a:endParaRPr lang="ko-KR" altLang="en-US" dirty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515096" y="1347587"/>
            <a:ext cx="3387931" cy="2423201"/>
            <a:chOff x="4387933" y="2101072"/>
            <a:chExt cx="3387931" cy="24232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7933" y="2101072"/>
              <a:ext cx="3387931" cy="20968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27363" y="4154941"/>
              <a:ext cx="30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이</a:t>
              </a:r>
              <a:r>
                <a:rPr lang="en-US" altLang="ko-KR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..</a:t>
              </a:r>
              <a:r>
                <a:rPr lang="ko-KR" altLang="en-US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이건 슈퍼맨이 되야 </a:t>
              </a:r>
              <a:r>
                <a:rPr lang="ko-KR" altLang="en-US" dirty="0" err="1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하는건가</a:t>
              </a:r>
              <a:r>
                <a:rPr lang="en-US" altLang="ko-KR" dirty="0" smtClean="0">
                  <a:latin typeface="헤움토닥토닥132" panose="02020603020101020101" pitchFamily="18" charset="-127"/>
                  <a:ea typeface="헤움토닥토닥132" panose="02020603020101020101" pitchFamily="18" charset="-127"/>
                </a:rPr>
                <a:t>?</a:t>
              </a:r>
              <a:endParaRPr lang="ko-KR" altLang="en-US" dirty="0">
                <a:latin typeface="헤움토닥토닥132" panose="02020603020101020101" pitchFamily="18" charset="-127"/>
                <a:ea typeface="헤움토닥토닥132" panose="02020603020101020101" pitchFamily="18" charset="-127"/>
              </a:endParaRPr>
            </a:p>
          </p:txBody>
        </p:sp>
      </p:grpSp>
      <p:pic>
        <p:nvPicPr>
          <p:cNvPr id="6148" name="Picture 4" descr="http://venturebeat.files.wordpress.com/2012/08/screen-shot-2012-08-27-at-10-03-39-am.png?w=780&amp;h=9999&amp;crop=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616" y="4012137"/>
            <a:ext cx="2694929" cy="21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915339" y="732589"/>
            <a:ext cx="3568377" cy="5013181"/>
            <a:chOff x="7915339" y="732589"/>
            <a:chExt cx="3568377" cy="5013181"/>
          </a:xfrm>
        </p:grpSpPr>
        <p:pic>
          <p:nvPicPr>
            <p:cNvPr id="7" name="Picture 2" descr="data scientis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339" y="732589"/>
              <a:ext cx="3568377" cy="5013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229956" y="4797722"/>
              <a:ext cx="2939143" cy="5847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TIME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지 선정</a:t>
              </a:r>
              <a:endParaRPr lang="en-US" altLang="ko-KR" sz="1600" dirty="0" smtClean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21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세기 최고 유망직종</a:t>
              </a:r>
              <a:endParaRPr lang="ko-KR" altLang="en-US" sz="1600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7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dirty="0" smtClean="0">
            <a:latin typeface="헤움토닥토닥152" panose="02020603020101020101" pitchFamily="18" charset="-127"/>
            <a:ea typeface="헤움토닥토닥152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2852</Words>
  <Application>Microsoft Office PowerPoint</Application>
  <PresentationFormat>사용자 지정</PresentationFormat>
  <Paragraphs>527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굴림</vt:lpstr>
      <vt:lpstr>Arial</vt:lpstr>
      <vt:lpstr>맑은 고딕</vt:lpstr>
      <vt:lpstr>헤움토닥토닥132</vt:lpstr>
      <vt:lpstr>Cambria Math</vt:lpstr>
      <vt:lpstr>나눔고딕 Light</vt:lpstr>
      <vt:lpstr>헤움토닥토닥152</vt:lpstr>
      <vt:lpstr>나눔고딕 ExtraBold</vt:lpstr>
      <vt:lpstr>나눔손글씨 펜</vt:lpstr>
      <vt:lpstr>나눔고딕</vt:lpstr>
      <vt:lpstr>다음_SemiBold</vt:lpstr>
      <vt:lpstr>Microsoft YaHei UI</vt:lpstr>
      <vt:lpstr>Wingdings</vt:lpstr>
      <vt:lpstr>Office 테마</vt:lpstr>
      <vt:lpstr>ITE본부 3번째 세미나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ITE본부 3번째 세미나</dc:title>
  <dc:creator>Yonghee Lee</dc:creator>
  <cp:lastModifiedBy>G-ABCD123</cp:lastModifiedBy>
  <cp:revision>225</cp:revision>
  <dcterms:created xsi:type="dcterms:W3CDTF">2014-07-04T07:22:26Z</dcterms:created>
  <dcterms:modified xsi:type="dcterms:W3CDTF">2014-07-28T05:58:20Z</dcterms:modified>
</cp:coreProperties>
</file>